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9" r:id="rId11"/>
    <p:sldId id="270" r:id="rId12"/>
    <p:sldId id="265" r:id="rId13"/>
    <p:sldId id="272" r:id="rId14"/>
    <p:sldId id="271" r:id="rId15"/>
    <p:sldId id="275" r:id="rId16"/>
    <p:sldId id="273" r:id="rId17"/>
    <p:sldId id="276" r:id="rId18"/>
    <p:sldId id="267" r:id="rId19"/>
    <p:sldId id="264" r:id="rId20"/>
    <p:sldId id="279" r:id="rId21"/>
    <p:sldId id="278" r:id="rId22"/>
    <p:sldId id="280" r:id="rId23"/>
    <p:sldId id="281" r:id="rId24"/>
    <p:sldId id="283" r:id="rId25"/>
    <p:sldId id="282" r:id="rId26"/>
    <p:sldId id="285" r:id="rId27"/>
    <p:sldId id="284" r:id="rId28"/>
  </p:sldIdLst>
  <p:sldSz cx="9144000" cy="6858000" type="screen4x3"/>
  <p:notesSz cx="6797675" cy="9926638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5129" autoAdjust="0"/>
  </p:normalViewPr>
  <p:slideViewPr>
    <p:cSldViewPr>
      <p:cViewPr>
        <p:scale>
          <a:sx n="95" d="100"/>
          <a:sy n="95" d="100"/>
        </p:scale>
        <p:origin x="-124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23C4E-BEE4-4D65-B02E-2E798DA95DE7}" type="datetimeFigureOut">
              <a:rPr lang="bg-BG" smtClean="0"/>
              <a:t>13.11.2024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F8728-EAC8-48AB-B56A-6D1572C0A77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36474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F8728-EAC8-48AB-B56A-6D1572C0A77C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37193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 триъгъл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лавие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 за редакция стил подзагл. обр.</a:t>
            </a:r>
            <a:endParaRPr kumimoji="0" lang="en-US"/>
          </a:p>
        </p:txBody>
      </p:sp>
      <p:sp>
        <p:nvSpPr>
          <p:cNvPr id="28" name="Контейнер за 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FB7220F-CA37-492F-910F-AF6136F420C6}" type="datetimeFigureOut">
              <a:rPr lang="bg-BG" smtClean="0"/>
              <a:t>13.11.2024 г.</a:t>
            </a:fld>
            <a:endParaRPr lang="bg-BG"/>
          </a:p>
        </p:txBody>
      </p:sp>
      <p:sp>
        <p:nvSpPr>
          <p:cNvPr id="17" name="Контейнер за долния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bg-BG"/>
          </a:p>
        </p:txBody>
      </p:sp>
      <p:sp>
        <p:nvSpPr>
          <p:cNvPr id="29" name="Контейнер за номер на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0C87EF48-7D6C-440A-8A30-53F4A325D92A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220F-CA37-492F-910F-AF6136F420C6}" type="datetimeFigureOut">
              <a:rPr lang="bg-BG" smtClean="0"/>
              <a:t>13.11.2024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EF48-7D6C-440A-8A30-53F4A325D92A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220F-CA37-492F-910F-AF6136F420C6}" type="datetimeFigureOut">
              <a:rPr lang="bg-BG" smtClean="0"/>
              <a:t>13.11.2024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EF48-7D6C-440A-8A30-53F4A325D92A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FB7220F-CA37-492F-910F-AF6136F420C6}" type="datetimeFigureOut">
              <a:rPr lang="bg-BG" smtClean="0"/>
              <a:t>13.11.2024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EF48-7D6C-440A-8A30-53F4A325D92A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ъгълен триъгъл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 триъгъл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FB7220F-CA37-492F-910F-AF6136F420C6}" type="datetimeFigureOut">
              <a:rPr lang="bg-BG" smtClean="0"/>
              <a:t>13.11.2024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0C87EF48-7D6C-440A-8A30-53F4A325D92A}" type="slidenum">
              <a:rPr lang="bg-BG" smtClean="0"/>
              <a:t>‹#›</a:t>
            </a:fld>
            <a:endParaRPr lang="bg-BG"/>
          </a:p>
        </p:txBody>
      </p:sp>
      <p:cxnSp>
        <p:nvCxnSpPr>
          <p:cNvPr id="11" name="Право съединение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аво съединение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FB7220F-CA37-492F-910F-AF6136F420C6}" type="datetimeFigureOut">
              <a:rPr lang="bg-BG" smtClean="0"/>
              <a:t>13.11.2024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C87EF48-7D6C-440A-8A30-53F4A325D92A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FB7220F-CA37-492F-910F-AF6136F420C6}" type="datetimeFigureOut">
              <a:rPr lang="bg-BG" smtClean="0"/>
              <a:t>13.11.2024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0C87EF48-7D6C-440A-8A30-53F4A325D92A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220F-CA37-492F-910F-AF6136F420C6}" type="datetimeFigureOut">
              <a:rPr lang="bg-BG" smtClean="0"/>
              <a:t>13.11.2024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EF48-7D6C-440A-8A30-53F4A325D92A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FB7220F-CA37-492F-910F-AF6136F420C6}" type="datetimeFigureOut">
              <a:rPr lang="bg-BG" smtClean="0"/>
              <a:t>13.11.2024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C87EF48-7D6C-440A-8A30-53F4A325D92A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FB7220F-CA37-492F-910F-AF6136F420C6}" type="datetimeFigureOut">
              <a:rPr lang="bg-BG" smtClean="0"/>
              <a:t>13.11.2024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0C87EF48-7D6C-440A-8A30-53F4A325D92A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bg-BG" smtClean="0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FB7220F-CA37-492F-910F-AF6136F420C6}" type="datetimeFigureOut">
              <a:rPr lang="bg-BG" smtClean="0"/>
              <a:t>13.11.2024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0C87EF48-7D6C-440A-8A30-53F4A325D92A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авоъгълен триъгъл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аво съединение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аво съединение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Контейнер за заглавие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13" name="Текстов контейнер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4" name="Контейнер за 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FB7220F-CA37-492F-910F-AF6136F420C6}" type="datetimeFigureOut">
              <a:rPr lang="bg-BG" smtClean="0"/>
              <a:t>13.11.2024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bg-BG"/>
          </a:p>
        </p:txBody>
      </p:sp>
      <p:sp>
        <p:nvSpPr>
          <p:cNvPr id="23" name="Контейнер за номер на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C87EF48-7D6C-440A-8A30-53F4A325D92A}" type="slidenum">
              <a:rPr lang="bg-BG" smtClean="0"/>
              <a:t>‹#›</a:t>
            </a:fld>
            <a:endParaRPr lang="bg-BG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43508" y="3284984"/>
            <a:ext cx="8712968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/>
              <a:t>ГОДИШЕН ОТЧЕТ НА КМЕТА НА ОБЩИНА САМОКОВ</a:t>
            </a:r>
            <a:br>
              <a:rPr lang="bg-BG" b="1" dirty="0" smtClean="0"/>
            </a:br>
            <a:r>
              <a:rPr lang="bg-BG" b="1" dirty="0" smtClean="0"/>
              <a:t>инж. Ангел </a:t>
            </a:r>
            <a:r>
              <a:rPr lang="bg-BG" b="1" dirty="0" err="1" smtClean="0"/>
              <a:t>Джоргов</a:t>
            </a:r>
            <a:r>
              <a:rPr lang="bg-BG" b="1" dirty="0" smtClean="0"/>
              <a:t> </a:t>
            </a:r>
            <a:br>
              <a:rPr lang="bg-BG" b="1" dirty="0" smtClean="0"/>
            </a:br>
            <a:r>
              <a:rPr lang="bg-BG" b="1" dirty="0" smtClean="0"/>
              <a:t/>
            </a:r>
            <a:br>
              <a:rPr lang="bg-BG" b="1" dirty="0" smtClean="0"/>
            </a:br>
            <a:endParaRPr lang="bg-BG" b="1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683568" y="4581128"/>
            <a:ext cx="8062912" cy="1752600"/>
          </a:xfrm>
        </p:spPr>
        <p:txBody>
          <a:bodyPr>
            <a:normAutofit/>
          </a:bodyPr>
          <a:lstStyle/>
          <a:p>
            <a:pPr algn="ctr"/>
            <a:r>
              <a:rPr lang="bg-BG" sz="3600" b="1" dirty="0" smtClean="0"/>
              <a:t>ЕДНА ГОДИНА ОТ МАНДАТ </a:t>
            </a:r>
          </a:p>
          <a:p>
            <a:pPr algn="ctr"/>
            <a:r>
              <a:rPr lang="bg-BG" sz="3600" b="1" dirty="0" smtClean="0"/>
              <a:t> </a:t>
            </a:r>
            <a:r>
              <a:rPr lang="bg-BG" sz="3600" b="1" dirty="0"/>
              <a:t>2023-2027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8640"/>
            <a:ext cx="1152128" cy="17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0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03"/>
            <a:ext cx="4939963" cy="3529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771457"/>
            <a:ext cx="4716016" cy="314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43" y="386634"/>
            <a:ext cx="4436342" cy="335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ово поле 6"/>
          <p:cNvSpPr txBox="1"/>
          <p:nvPr/>
        </p:nvSpPr>
        <p:spPr>
          <a:xfrm>
            <a:off x="1619672" y="3211051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Ул. Христо Смирненски“</a:t>
            </a:r>
            <a:endParaRPr 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5969494" y="319700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Ул. ,,Иречек“</a:t>
            </a:r>
            <a:endParaRPr lang="bg-BG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3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i="1" dirty="0" smtClean="0"/>
              <a:t>Ул. ,,Търговска“, </a:t>
            </a:r>
            <a:br>
              <a:rPr lang="bg-BG" b="1" i="1" dirty="0" smtClean="0"/>
            </a:br>
            <a:r>
              <a:rPr lang="bg-BG" b="1" i="1" dirty="0" smtClean="0"/>
              <a:t> </a:t>
            </a:r>
            <a:endParaRPr lang="bg-BG" b="1" i="1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5256584" cy="3457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670777"/>
            <a:ext cx="4968552" cy="292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26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94996" y="476672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bg-BG" sz="3100" b="1" dirty="0">
                <a:effectLst/>
                <a:latin typeface="Times New Roman" pitchFamily="18" charset="0"/>
                <a:cs typeface="Times New Roman" pitchFamily="18" charset="0"/>
              </a:rPr>
              <a:t>ИНВЕСТИЦИИ В ГРАДСКАТА </a:t>
            </a:r>
            <a:r>
              <a:rPr lang="bg-BG" sz="3100" b="1" dirty="0" smtClean="0">
                <a:effectLst/>
                <a:latin typeface="Times New Roman" pitchFamily="18" charset="0"/>
                <a:cs typeface="Times New Roman" pitchFamily="18" charset="0"/>
              </a:rPr>
              <a:t>СРЕДА и ТРАНСПОРТНАТА СВЪРЗАНОСТ</a:t>
            </a:r>
            <a:br>
              <a:rPr lang="bg-BG" sz="31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dirty="0">
                <a:effectLst/>
              </a:rPr>
              <a:t/>
            </a:r>
            <a:br>
              <a:rPr lang="bg-BG" dirty="0">
                <a:effectLst/>
              </a:rPr>
            </a:b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199" y="1772816"/>
            <a:ext cx="4005943" cy="4953609"/>
          </a:xfrm>
        </p:spPr>
        <p:txBody>
          <a:bodyPr>
            <a:normAutofit fontScale="92500" lnSpcReduction="10000"/>
          </a:bodyPr>
          <a:lstStyle/>
          <a:p>
            <a:pPr marL="64008" indent="0">
              <a:buNone/>
            </a:pPr>
            <a:endParaRPr lang="bg-BG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Община Самоков е общината с най-голям брой одобрени МЖС в София област за </a:t>
            </a:r>
            <a:r>
              <a:rPr lang="bg-BG" sz="1900" b="1" dirty="0">
                <a:latin typeface="Times New Roman" pitchFamily="18" charset="0"/>
                <a:cs typeface="Times New Roman" pitchFamily="18" charset="0"/>
              </a:rPr>
              <a:t>внедряване на мерки за енергийна 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ефективност – 15 блока;</a:t>
            </a:r>
          </a:p>
          <a:p>
            <a:pPr>
              <a:buFont typeface="Wingdings" pitchFamily="2" charset="2"/>
              <a:buChar char="ü"/>
            </a:pP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bg-BG" sz="1900" b="1" dirty="0" err="1" smtClean="0">
                <a:latin typeface="Times New Roman" pitchFamily="18" charset="0"/>
                <a:cs typeface="Times New Roman" pitchFamily="18" charset="0"/>
              </a:rPr>
              <a:t>електробуса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чрез националния план за възстановяване и устойчивост – крачка към един по-зелен и устойчив транспорт и цялостно подобрение на транспортната схема</a:t>
            </a:r>
          </a:p>
          <a:p>
            <a:pPr>
              <a:buFont typeface="Wingdings" pitchFamily="2" charset="2"/>
              <a:buChar char="ü"/>
            </a:pP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роект за 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нова автогара;</a:t>
            </a:r>
          </a:p>
          <a:p>
            <a:pPr>
              <a:buFont typeface="Wingdings" pitchFamily="2" charset="2"/>
              <a:buChar char="ü"/>
            </a:pPr>
            <a:r>
              <a:rPr lang="bg-BG" sz="1900" b="1" dirty="0" err="1" smtClean="0">
                <a:latin typeface="Times New Roman" pitchFamily="18" charset="0"/>
                <a:cs typeface="Times New Roman" pitchFamily="18" charset="0"/>
              </a:rPr>
              <a:t>Предпроектно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 проучване за Общински пазар - </a:t>
            </a:r>
            <a:r>
              <a:rPr lang="bg-BG" sz="1900" b="1" dirty="0" err="1" smtClean="0">
                <a:latin typeface="Times New Roman" pitchFamily="18" charset="0"/>
                <a:cs typeface="Times New Roman" pitchFamily="18" charset="0"/>
              </a:rPr>
              <a:t>Самоков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 ; </a:t>
            </a:r>
          </a:p>
          <a:p>
            <a:pPr>
              <a:buFont typeface="Wingdings" pitchFamily="2" charset="2"/>
              <a:buChar char="ü"/>
            </a:pP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роект за подобрение на синята зона в к.к Боровец и града;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43" y="1628801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УНИКАЛЕН И ИНОВАТИВЕН ДИЗАЙ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37112"/>
            <a:ext cx="3061400" cy="2179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9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bg-BG" sz="3200" b="1" dirty="0">
                <a:effectLst/>
                <a:latin typeface="Times New Roman" pitchFamily="18" charset="0"/>
                <a:cs typeface="Times New Roman" pitchFamily="18" charset="0"/>
              </a:rPr>
              <a:t>ИНВЕСТИЦИИ В ГРАДСКАТА СРЕДА 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БЛАГОУСТРОЙСТВЕНИ ДЕЙНОСТИ </a:t>
            </a:r>
            <a:endParaRPr lang="bg-BG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882808"/>
            <a:ext cx="4474840" cy="4572000"/>
          </a:xfrm>
        </p:spPr>
        <p:txBody>
          <a:bodyPr/>
          <a:lstStyle/>
          <a:p>
            <a:pPr marL="521208" indent="-457200">
              <a:buFont typeface="+mj-lt"/>
              <a:buAutoNum type="arabicPeriod"/>
            </a:pPr>
            <a:endParaRPr lang="bg-BG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Израждане на втори етап на парк ,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bg-BG" sz="2000" b="1" dirty="0" err="1" smtClean="0">
                <a:latin typeface="Times New Roman" pitchFamily="18" charset="0"/>
                <a:cs typeface="Times New Roman" pitchFamily="18" charset="0"/>
              </a:rPr>
              <a:t>Крайискърец</a:t>
            </a: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“ включващ:</a:t>
            </a:r>
          </a:p>
          <a:p>
            <a:pPr>
              <a:buFont typeface="Wingdings" pitchFamily="2" charset="2"/>
              <a:buChar char="ü"/>
            </a:pPr>
            <a:endParaRPr lang="bg-BG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Нови алеи за разходка</a:t>
            </a:r>
          </a:p>
          <a:p>
            <a:pPr>
              <a:buFont typeface="Wingdings" pitchFamily="2" charset="2"/>
              <a:buChar char="v"/>
            </a:pP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ътове за отдих</a:t>
            </a:r>
          </a:p>
          <a:p>
            <a:pPr>
              <a:buFont typeface="Wingdings" pitchFamily="2" charset="2"/>
              <a:buChar char="v"/>
            </a:pP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Детски съоръжения</a:t>
            </a:r>
          </a:p>
          <a:p>
            <a:pPr>
              <a:buFont typeface="Wingdings" pitchFamily="2" charset="2"/>
              <a:buChar char="v"/>
            </a:pP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Малък амфитеатър</a:t>
            </a:r>
          </a:p>
          <a:p>
            <a:pPr>
              <a:buFont typeface="Wingdings" pitchFamily="2" charset="2"/>
              <a:buChar char="v"/>
            </a:pP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Обособен паркинг</a:t>
            </a:r>
          </a:p>
          <a:p>
            <a:pPr marL="64008" indent="0">
              <a:buNone/>
            </a:pPr>
            <a:endParaRPr lang="bg-BG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endParaRPr lang="bg-BG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bg-BG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bg-BG" sz="2400" dirty="0"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endParaRPr lang="bg-BG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endParaRPr lang="bg-BG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206" y="1476017"/>
            <a:ext cx="3498873" cy="258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4490"/>
            <a:ext cx="3974504" cy="2674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384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4005" y="476673"/>
            <a:ext cx="367240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64" y="2783068"/>
            <a:ext cx="3069488" cy="230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ово поле 6"/>
          <p:cNvSpPr txBox="1"/>
          <p:nvPr/>
        </p:nvSpPr>
        <p:spPr>
          <a:xfrm>
            <a:off x="323528" y="5085184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Поставяне на арт инсталация в парк ,,Туристическа градина“;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Тематични сезонни украси;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Изградена нова арт алея с пейки от </a:t>
            </a:r>
            <a:r>
              <a:rPr lang="bg-BG" dirty="0" err="1" smtClean="0">
                <a:latin typeface="Times New Roman" pitchFamily="18" charset="0"/>
                <a:cs typeface="Times New Roman" pitchFamily="18" charset="0"/>
              </a:rPr>
              <a:t>карвинг</a:t>
            </a: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 фестивала;</a:t>
            </a:r>
            <a:endParaRPr lang="bg-B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298" y="3241374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61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Инвестиции в образованието и спорта</a:t>
            </a:r>
            <a:br>
              <a:rPr lang="bg-BG" b="1" dirty="0" smtClean="0">
                <a:latin typeface="Times New Roman" pitchFamily="18" charset="0"/>
                <a:cs typeface="Times New Roman" pitchFamily="18" charset="0"/>
              </a:rPr>
            </a:br>
            <a:endParaRPr lang="bg-BG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18682" y="1313384"/>
            <a:ext cx="5976664" cy="5427984"/>
          </a:xfrm>
        </p:spPr>
        <p:txBody>
          <a:bodyPr>
            <a:normAutofit lnSpcReduction="10000"/>
          </a:bodyPr>
          <a:lstStyle/>
          <a:p>
            <a:pPr lvl="0">
              <a:buFont typeface="Wingdings" pitchFamily="2" charset="2"/>
              <a:buChar char="ü"/>
            </a:pPr>
            <a:r>
              <a:rPr lang="bg-BG" sz="1700" b="1" dirty="0">
                <a:latin typeface="Times New Roman" pitchFamily="18" charset="0"/>
                <a:cs typeface="Times New Roman" pitchFamily="18" charset="0"/>
              </a:rPr>
              <a:t>В три училища предстои да стартира изграждането на физкултурни 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салони: </a:t>
            </a:r>
            <a:endParaRPr lang="bg-BG" sz="17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bg-BG" sz="1700" dirty="0">
                <a:latin typeface="Times New Roman" pitchFamily="18" charset="0"/>
                <a:cs typeface="Times New Roman" pitchFamily="18" charset="0"/>
              </a:rPr>
              <a:t>СУ </a:t>
            </a:r>
            <a:r>
              <a:rPr lang="bg-BG" sz="1700" b="1" dirty="0">
                <a:latin typeface="Times New Roman" pitchFamily="18" charset="0"/>
                <a:cs typeface="Times New Roman" pitchFamily="18" charset="0"/>
              </a:rPr>
              <a:t>„Отец Паисий” – финансиране МОН(1,9млн. </a:t>
            </a:r>
            <a:r>
              <a:rPr lang="bg-BG" sz="1700" b="1" dirty="0" err="1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sz="1700" b="1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>
              <a:buFont typeface="Wingdings" pitchFamily="2" charset="2"/>
              <a:buChar char="v"/>
            </a:pPr>
            <a:r>
              <a:rPr lang="bg-BG" sz="1700" b="1" dirty="0" err="1" smtClean="0">
                <a:latin typeface="Times New Roman" pitchFamily="18" charset="0"/>
                <a:cs typeface="Times New Roman" pitchFamily="18" charset="0"/>
              </a:rPr>
              <a:t>ОбУ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 „Неофит </a:t>
            </a:r>
            <a:r>
              <a:rPr lang="bg-BG" sz="1700" b="1" dirty="0">
                <a:latin typeface="Times New Roman" pitchFamily="18" charset="0"/>
                <a:cs typeface="Times New Roman" pitchFamily="18" charset="0"/>
              </a:rPr>
              <a:t>Рилски” финансиране 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МРРБ ( </a:t>
            </a:r>
            <a:r>
              <a:rPr lang="bg-BG" sz="1700" b="1" dirty="0">
                <a:latin typeface="Times New Roman" pitchFamily="18" charset="0"/>
                <a:cs typeface="Times New Roman" pitchFamily="18" charset="0"/>
              </a:rPr>
              <a:t>2,7млн. </a:t>
            </a:r>
            <a:r>
              <a:rPr lang="bg-BG" sz="17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Char char="v"/>
            </a:pPr>
            <a:r>
              <a:rPr lang="bg-BG" sz="1700" b="1" dirty="0">
                <a:latin typeface="Times New Roman" pitchFamily="18" charset="0"/>
                <a:cs typeface="Times New Roman" pitchFamily="18" charset="0"/>
              </a:rPr>
              <a:t>Гимназия по 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туризъм финансиране МОН (1,8млн </a:t>
            </a:r>
            <a:r>
              <a:rPr lang="bg-BG" sz="17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>
              <a:buFont typeface="Wingdings" pitchFamily="2" charset="2"/>
              <a:buChar char="ü"/>
            </a:pPr>
            <a:r>
              <a:rPr lang="bg-BG" sz="1700" dirty="0" smtClean="0">
                <a:latin typeface="Times New Roman" pitchFamily="18" charset="0"/>
                <a:cs typeface="Times New Roman" pitchFamily="18" charset="0"/>
              </a:rPr>
              <a:t>Пристройка в </a:t>
            </a:r>
            <a:r>
              <a:rPr lang="bg-BG" sz="1700" dirty="0">
                <a:latin typeface="Times New Roman" pitchFamily="18" charset="0"/>
                <a:cs typeface="Times New Roman" pitchFamily="18" charset="0"/>
              </a:rPr>
              <a:t>училище ,,Митрополит </a:t>
            </a:r>
            <a:r>
              <a:rPr lang="bg-BG" sz="1700" dirty="0" err="1">
                <a:latin typeface="Times New Roman" pitchFamily="18" charset="0"/>
                <a:cs typeface="Times New Roman" pitchFamily="18" charset="0"/>
              </a:rPr>
              <a:t>Авксентий</a:t>
            </a:r>
            <a:r>
              <a:rPr lang="bg-BG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700" dirty="0" err="1">
                <a:latin typeface="Times New Roman" pitchFamily="18" charset="0"/>
                <a:cs typeface="Times New Roman" pitchFamily="18" charset="0"/>
              </a:rPr>
              <a:t>Велешки</a:t>
            </a:r>
            <a:r>
              <a:rPr lang="bg-BG" sz="1700" dirty="0">
                <a:latin typeface="Times New Roman" pitchFamily="18" charset="0"/>
                <a:cs typeface="Times New Roman" pitchFamily="18" charset="0"/>
              </a:rPr>
              <a:t>“, което се финансира по </a:t>
            </a:r>
            <a:r>
              <a:rPr lang="bg-BG" sz="1700" b="1" dirty="0">
                <a:latin typeface="Times New Roman" pitchFamily="18" charset="0"/>
                <a:cs typeface="Times New Roman" pitchFamily="18" charset="0"/>
              </a:rPr>
              <a:t>Национална програма на Министерство на образованието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bg-BG" sz="17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bg-BG" sz="1700" dirty="0">
                <a:latin typeface="Times New Roman" pitchFamily="18" charset="0"/>
                <a:cs typeface="Times New Roman" pitchFamily="18" charset="0"/>
              </a:rPr>
              <a:t>Ремонт  във филиала на детска градина </a:t>
            </a:r>
            <a:r>
              <a:rPr lang="bg-BG" sz="1700" b="1" dirty="0">
                <a:latin typeface="Times New Roman" pitchFamily="18" charset="0"/>
                <a:cs typeface="Times New Roman" pitchFamily="18" charset="0"/>
              </a:rPr>
              <a:t>„Звънче”,</a:t>
            </a:r>
            <a:r>
              <a:rPr lang="bg-BG" sz="1700" dirty="0">
                <a:latin typeface="Times New Roman" pitchFamily="18" charset="0"/>
                <a:cs typeface="Times New Roman" pitchFamily="18" charset="0"/>
              </a:rPr>
              <a:t> бивша „8-ми март”. </a:t>
            </a:r>
            <a:r>
              <a:rPr lang="bg-BG" sz="1700" dirty="0" smtClean="0">
                <a:latin typeface="Times New Roman" pitchFamily="18" charset="0"/>
                <a:cs typeface="Times New Roman" pitchFamily="18" charset="0"/>
              </a:rPr>
              <a:t> (укрепване на терасите)</a:t>
            </a:r>
          </a:p>
          <a:p>
            <a:pPr>
              <a:buFont typeface="Wingdings" pitchFamily="2" charset="2"/>
              <a:buChar char="ü"/>
            </a:pPr>
            <a:r>
              <a:rPr lang="bg-BG" sz="1700" dirty="0" smtClean="0">
                <a:latin typeface="Times New Roman" pitchFamily="18" charset="0"/>
                <a:cs typeface="Times New Roman" pitchFamily="18" charset="0"/>
              </a:rPr>
              <a:t>Ремонт в </a:t>
            </a:r>
            <a:r>
              <a:rPr lang="bg-BG" sz="1700" b="1" dirty="0">
                <a:latin typeface="Times New Roman" pitchFamily="18" charset="0"/>
                <a:cs typeface="Times New Roman" pitchFamily="18" charset="0"/>
              </a:rPr>
              <a:t>детската градина в Бели 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Искър;</a:t>
            </a:r>
          </a:p>
          <a:p>
            <a:pPr>
              <a:buFont typeface="Wingdings" pitchFamily="2" charset="2"/>
              <a:buChar char="ü"/>
            </a:pPr>
            <a:r>
              <a:rPr lang="bg-BG" sz="1700" dirty="0" smtClean="0">
                <a:latin typeface="Times New Roman" pitchFamily="18" charset="0"/>
                <a:cs typeface="Times New Roman" pitchFamily="18" charset="0"/>
              </a:rPr>
              <a:t>Нова детска градина в село 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Радуил;</a:t>
            </a:r>
          </a:p>
          <a:p>
            <a:pPr>
              <a:buFont typeface="Wingdings" pitchFamily="2" charset="2"/>
              <a:buChar char="ü"/>
            </a:pPr>
            <a:r>
              <a:rPr lang="bg-BG" sz="17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bg-BG" sz="1700" dirty="0" smtClean="0">
                <a:latin typeface="Times New Roman" pitchFamily="18" charset="0"/>
                <a:cs typeface="Times New Roman" pitchFamily="18" charset="0"/>
              </a:rPr>
              <a:t>ови СТЕМ центрове –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 в Гимназия ,,К. Фотинов“ и в ОУ ,,Митрополит </a:t>
            </a:r>
            <a:r>
              <a:rPr lang="bg-BG" sz="1700" b="1" dirty="0" err="1" smtClean="0">
                <a:latin typeface="Times New Roman" pitchFamily="18" charset="0"/>
                <a:cs typeface="Times New Roman" pitchFamily="18" charset="0"/>
              </a:rPr>
              <a:t>Авксентий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 Велешки“;</a:t>
            </a:r>
          </a:p>
          <a:p>
            <a:pPr>
              <a:buFont typeface="Wingdings" pitchFamily="2" charset="2"/>
              <a:buChar char="ü"/>
            </a:pPr>
            <a:r>
              <a:rPr lang="bg-BG" sz="1700" dirty="0" smtClean="0">
                <a:latin typeface="Times New Roman" pitchFamily="18" charset="0"/>
                <a:cs typeface="Times New Roman" pitchFamily="18" charset="0"/>
              </a:rPr>
              <a:t>Одобрен ремонт на покрив в 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ОУ ,,Христо Максимов“ </a:t>
            </a:r>
            <a:r>
              <a:rPr lang="bg-BG" sz="1700" dirty="0" smtClean="0">
                <a:latin typeface="Times New Roman" pitchFamily="18" charset="0"/>
                <a:cs typeface="Times New Roman" pitchFamily="18" charset="0"/>
              </a:rPr>
              <a:t>през МОН;</a:t>
            </a:r>
          </a:p>
          <a:p>
            <a:pPr>
              <a:buFont typeface="Wingdings" pitchFamily="2" charset="2"/>
              <a:buChar char="ü"/>
            </a:pPr>
            <a:r>
              <a:rPr lang="bg-BG" sz="1700" dirty="0" smtClean="0">
                <a:latin typeface="Times New Roman" pitchFamily="18" charset="0"/>
                <a:cs typeface="Times New Roman" pitchFamily="18" charset="0"/>
              </a:rPr>
              <a:t>Ремонт на пет стаи в НУ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,,Станислав </a:t>
            </a:r>
            <a:r>
              <a:rPr lang="bg-BG" sz="1700" b="1" dirty="0" err="1" smtClean="0">
                <a:latin typeface="Times New Roman" pitchFamily="18" charset="0"/>
                <a:cs typeface="Times New Roman" pitchFamily="18" charset="0"/>
              </a:rPr>
              <a:t>Доспевски</a:t>
            </a:r>
            <a:r>
              <a:rPr lang="bg-BG" sz="1700" dirty="0" smtClean="0">
                <a:latin typeface="Times New Roman" pitchFamily="18" charset="0"/>
                <a:cs typeface="Times New Roman" pitchFamily="18" charset="0"/>
              </a:rPr>
              <a:t>“, ремонт на крило в ПГ ,,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Константин </a:t>
            </a:r>
            <a:r>
              <a:rPr lang="bg-BG" sz="1700" b="1" dirty="0" err="1" smtClean="0">
                <a:latin typeface="Times New Roman" pitchFamily="18" charset="0"/>
                <a:cs typeface="Times New Roman" pitchFamily="18" charset="0"/>
              </a:rPr>
              <a:t>Фотинов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“;</a:t>
            </a:r>
          </a:p>
          <a:p>
            <a:pPr>
              <a:buFont typeface="Wingdings" pitchFamily="2" charset="2"/>
              <a:buChar char="ü"/>
            </a:pPr>
            <a:r>
              <a:rPr lang="bg-BG" sz="1700" dirty="0" smtClean="0">
                <a:latin typeface="Times New Roman" pitchFamily="18" charset="0"/>
                <a:cs typeface="Times New Roman" pitchFamily="18" charset="0"/>
              </a:rPr>
              <a:t>Нова ограда 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bg-BG" sz="1700" b="1" dirty="0" err="1" smtClean="0">
                <a:latin typeface="Times New Roman" pitchFamily="18" charset="0"/>
                <a:cs typeface="Times New Roman" pitchFamily="18" charset="0"/>
              </a:rPr>
              <a:t>ОбУ</a:t>
            </a:r>
            <a:r>
              <a:rPr lang="bg-BG" sz="1700" b="1" dirty="0" smtClean="0">
                <a:latin typeface="Times New Roman" pitchFamily="18" charset="0"/>
                <a:cs typeface="Times New Roman" pitchFamily="18" charset="0"/>
              </a:rPr>
              <a:t> ,,Неофит Рилски“</a:t>
            </a:r>
          </a:p>
          <a:p>
            <a:pPr>
              <a:buFont typeface="Wingdings" pitchFamily="2" charset="2"/>
              <a:buChar char="ü"/>
            </a:pPr>
            <a:endParaRPr lang="bg-BG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bg-BG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bg-BG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bg-BG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bg-BG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bg-BG" sz="2000" dirty="0"/>
          </a:p>
          <a:p>
            <a:pPr>
              <a:buFont typeface="Wingdings" pitchFamily="2" charset="2"/>
              <a:buChar char="v"/>
            </a:pPr>
            <a:endParaRPr lang="bg-BG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33" y="4077072"/>
            <a:ext cx="2895916" cy="217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41" y="1628800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38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Инвестиции в образованието и спорта </a:t>
            </a:r>
            <a:endParaRPr lang="bg-BG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51520" y="1916832"/>
            <a:ext cx="8208912" cy="457200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ü"/>
            </a:pP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Спечелен </a:t>
            </a:r>
            <a:r>
              <a:rPr lang="bg-BG" sz="2400" dirty="0">
                <a:latin typeface="Times New Roman" pitchFamily="18" charset="0"/>
                <a:cs typeface="Times New Roman" pitchFamily="18" charset="0"/>
              </a:rPr>
              <a:t>проект за </a:t>
            </a: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вътрешен ремонт на общежитието към Спортното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училище, 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финансиран </a:t>
            </a:r>
            <a:r>
              <a:rPr lang="bg-BG" sz="2400" dirty="0">
                <a:latin typeface="Times New Roman" pitchFamily="18" charset="0"/>
                <a:cs typeface="Times New Roman" pitchFamily="18" charset="0"/>
              </a:rPr>
              <a:t>от Плана за възстановяване и 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устойчивост;</a:t>
            </a:r>
          </a:p>
          <a:p>
            <a:pPr>
              <a:buFont typeface="Wingdings" pitchFamily="2" charset="2"/>
              <a:buChar char="ü"/>
            </a:pP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Изготвени проекти за израждане на нови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спортни площадки 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в училище ,,Кирил и Методий“ и ,,Отец Паисий“;</a:t>
            </a:r>
          </a:p>
          <a:p>
            <a:pPr>
              <a:buFont typeface="Wingdings" pitchFamily="2" charset="2"/>
              <a:buChar char="ü"/>
            </a:pP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Проект за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детска площадка 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във филиала на ДГ ,,Детелина“ в Широки дол  (издадено РС) и в кв. </a:t>
            </a:r>
            <a:r>
              <a:rPr lang="bg-BG" sz="2400" dirty="0" err="1" smtClean="0">
                <a:latin typeface="Times New Roman" pitchFamily="18" charset="0"/>
                <a:cs typeface="Times New Roman" pitchFamily="18" charset="0"/>
              </a:rPr>
              <a:t>Самоково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Финансиране на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спортни състезания 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под егидата на Община Самоков;</a:t>
            </a:r>
          </a:p>
          <a:p>
            <a:pPr>
              <a:buFont typeface="Wingdings" pitchFamily="2" charset="2"/>
              <a:buChar char="ü"/>
            </a:pP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Реализиране на проект за ремонт на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лекоатлетическата писта 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на стадион ,,Искър“ (МРРБ);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bg-BG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0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68" y="976137"/>
            <a:ext cx="4557532" cy="3024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21162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Старт на ремонтните дейности на лекоатлетическата писта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5" y="3858867"/>
            <a:ext cx="4283967" cy="3617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32" y="3915058"/>
            <a:ext cx="4533868" cy="3450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ово поле 7"/>
          <p:cNvSpPr txBox="1"/>
          <p:nvPr/>
        </p:nvSpPr>
        <p:spPr>
          <a:xfrm>
            <a:off x="3499045" y="391505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преди</a:t>
            </a:r>
            <a:endParaRPr lang="bg-BG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602805" y="848161"/>
            <a:ext cx="37444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Ремонт на коридорите на пистата;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Подмяна на настилка;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Изграждане на отводнителна и поливна система;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Модернизация и изграждане на съоръжения за дълъг и троен скок, висок скок,овчарски скок;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Зона за хвърляне на диск и тласкане на гюле;</a:t>
            </a:r>
            <a:endParaRPr lang="bg-BG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2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sz="4000" b="1" dirty="0">
                <a:effectLst/>
                <a:latin typeface="Times New Roman" pitchFamily="18" charset="0"/>
                <a:cs typeface="Times New Roman" pitchFamily="18" charset="0"/>
              </a:rPr>
              <a:t>ИНВЕСТИЦИИ В ДЕТСКИ И СПОРТНИ ПЛОЩАДКИ </a:t>
            </a:r>
            <a:r>
              <a:rPr lang="bg-BG" dirty="0">
                <a:effectLst/>
              </a:rPr>
              <a:t/>
            </a:r>
            <a:br>
              <a:rPr lang="bg-BG" dirty="0">
                <a:effectLst/>
              </a:rPr>
            </a:b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bg-BG" sz="1800" b="1" dirty="0">
                <a:latin typeface="Times New Roman" pitchFamily="18" charset="0"/>
                <a:cs typeface="Times New Roman" pitchFamily="18" charset="0"/>
              </a:rPr>
              <a:t>Благоустрояване на спортна площадка в с. Бели </a:t>
            </a: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Искър;</a:t>
            </a:r>
          </a:p>
          <a:p>
            <a:pPr>
              <a:buFont typeface="Wingdings" pitchFamily="2" charset="2"/>
              <a:buChar char="ü"/>
            </a:pPr>
            <a:r>
              <a:rPr lang="bg-BG" sz="1800" b="1" dirty="0" err="1">
                <a:latin typeface="Times New Roman" pitchFamily="18" charset="0"/>
                <a:cs typeface="Times New Roman" pitchFamily="18" charset="0"/>
              </a:rPr>
              <a:t>Реновиране</a:t>
            </a:r>
            <a:r>
              <a:rPr lang="bg-BG" sz="1800" b="1" dirty="0">
                <a:latin typeface="Times New Roman" pitchFamily="18" charset="0"/>
                <a:cs typeface="Times New Roman" pitchFamily="18" charset="0"/>
              </a:rPr>
              <a:t> на спортна площадка в кв. </a:t>
            </a:r>
            <a:r>
              <a:rPr lang="bg-BG" sz="1800" b="1" dirty="0" err="1" smtClean="0">
                <a:latin typeface="Times New Roman" pitchFamily="18" charset="0"/>
                <a:cs typeface="Times New Roman" pitchFamily="18" charset="0"/>
              </a:rPr>
              <a:t>Самоково</a:t>
            </a: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, бл16;</a:t>
            </a:r>
          </a:p>
          <a:p>
            <a:pPr>
              <a:buFont typeface="Wingdings" pitchFamily="2" charset="2"/>
              <a:buChar char="ü"/>
            </a:pP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Проект за детска площадка във филиала на ДГ ,,Детелина“ в Широки дол; ( издадено РС)</a:t>
            </a:r>
          </a:p>
          <a:p>
            <a:pPr>
              <a:buFont typeface="Wingdings" pitchFamily="2" charset="2"/>
              <a:buChar char="ü"/>
            </a:pP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Детска площадка в кв. </a:t>
            </a:r>
            <a:r>
              <a:rPr lang="bg-BG" sz="1800" b="1" dirty="0" err="1" smtClean="0">
                <a:latin typeface="Times New Roman" pitchFamily="18" charset="0"/>
                <a:cs typeface="Times New Roman" pitchFamily="18" charset="0"/>
              </a:rPr>
              <a:t>Самоково</a:t>
            </a: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bg-BG" sz="1800" b="1" dirty="0"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endParaRPr lang="bg-BG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5" y="3956384"/>
            <a:ext cx="3456384" cy="259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85" y="3986072"/>
            <a:ext cx="3746817" cy="2669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ово поле 5"/>
          <p:cNvSpPr txBox="1"/>
          <p:nvPr/>
        </p:nvSpPr>
        <p:spPr>
          <a:xfrm>
            <a:off x="3684769" y="587901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Площадка в с. Бели Искър</a:t>
            </a:r>
            <a:endParaRPr lang="bg-BG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>
            <a:off x="1763688" y="39860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преди</a:t>
            </a:r>
            <a:endParaRPr lang="bg-B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5985679" y="39396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след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70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" y="500403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65" y="54868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45" y="3659137"/>
            <a:ext cx="4302224" cy="3226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ово поле 2"/>
          <p:cNvSpPr txBox="1"/>
          <p:nvPr/>
        </p:nvSpPr>
        <p:spPr>
          <a:xfrm>
            <a:off x="3418114" y="3269794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Спортен комплекс в кв. </a:t>
            </a:r>
            <a:r>
              <a:rPr lang="bg-BG" sz="2000" b="1" dirty="0" err="1" smtClean="0">
                <a:latin typeface="Times New Roman" pitchFamily="18" charset="0"/>
                <a:cs typeface="Times New Roman" pitchFamily="18" charset="0"/>
              </a:rPr>
              <a:t>Самоково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bg-BG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4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/>
              <a:t>ГОДИШЕН ОТЧЕТ НА КМЕТА НА ОБЩИНА САМОКОВ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bg-BG" sz="2800" i="1" dirty="0" smtClean="0">
                <a:latin typeface="Times New Roman" pitchFamily="18" charset="0"/>
                <a:cs typeface="Times New Roman" pitchFamily="18" charset="0"/>
              </a:rPr>
              <a:t>През първата година от мандата аз и екипът ми работихме за развитието на Общината във всички сфери - подобряване на организационната структура в общината; повишаване на качеството, ефективността и ефикасността на административното обслужване; подобряването на жизнената среда и инфраструктурата в общината и осигуряване на участие на гражданите при вземане на решения и контрола по изпълнението им.</a:t>
            </a:r>
            <a:endParaRPr lang="bg-BG" sz="2800" i="1" dirty="0">
              <a:latin typeface="Times New Roman" pitchFamily="18" charset="0"/>
              <a:cs typeface="Times New Roman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0472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800" b="1" dirty="0" smtClean="0">
                <a:effectLst/>
                <a:latin typeface="Times New Roman" pitchFamily="18" charset="0"/>
                <a:cs typeface="Times New Roman" pitchFamily="18" charset="0"/>
              </a:rPr>
              <a:t>СОЦИАЛНИ ПОЛИТИКИ И ИНВЕСТИЦИИ В СОЦИАЛНИТЕ УСЛУГИ</a:t>
            </a:r>
            <a:endParaRPr lang="bg-BG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96544"/>
          </a:xfrm>
        </p:spPr>
        <p:txBody>
          <a:bodyPr>
            <a:normAutofit fontScale="85000" lnSpcReduction="10000"/>
          </a:bodyPr>
          <a:lstStyle/>
          <a:p>
            <a:pPr marL="64008" indent="0">
              <a:buNone/>
            </a:pP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оциални политики на Община </a:t>
            </a:r>
            <a:r>
              <a:rPr lang="bg-BG" sz="1900" dirty="0" err="1" smtClean="0">
                <a:latin typeface="Times New Roman" pitchFamily="18" charset="0"/>
                <a:cs typeface="Times New Roman" pitchFamily="18" charset="0"/>
              </a:rPr>
              <a:t>Самоков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Дневен център за деца и младежи с увреждания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Център 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за рехабилитация и социална интеграция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Център за обществена подкрепа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Център за настаняване от семеен тип за деца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Дневни центрове за възрастни хора, Дом за стари хора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Домашен социален патронаж, „Топъл обяд”, социална трапезария, личен асистент, пенсионерски клубове и 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др.</a:t>
            </a:r>
          </a:p>
          <a:p>
            <a:endParaRPr lang="bg-BG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bg-BG" sz="19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емонт </a:t>
            </a:r>
            <a:r>
              <a:rPr lang="bg-BG" sz="1900" b="1" dirty="0">
                <a:latin typeface="Times New Roman" pitchFamily="18" charset="0"/>
                <a:cs typeface="Times New Roman" pitchFamily="18" charset="0"/>
              </a:rPr>
              <a:t>на помещението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, където ОП „Детско, ученическо и </a:t>
            </a:r>
            <a:r>
              <a:rPr lang="bg-BG" sz="1900" dirty="0" err="1">
                <a:latin typeface="Times New Roman" pitchFamily="18" charset="0"/>
                <a:cs typeface="Times New Roman" pitchFamily="18" charset="0"/>
              </a:rPr>
              <a:t>столово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 хранене” приготвя храната за училища, детски градини, социални домове и социални 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услуги.</a:t>
            </a:r>
          </a:p>
          <a:p>
            <a:pPr lvl="0">
              <a:buFont typeface="Wingdings" pitchFamily="2" charset="2"/>
              <a:buChar char="ü"/>
            </a:pP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ривлечени 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средства за 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вътрешно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900" b="1" dirty="0" err="1" smtClean="0">
                <a:latin typeface="Times New Roman" pitchFamily="18" charset="0"/>
                <a:cs typeface="Times New Roman" pitchFamily="18" charset="0"/>
              </a:rPr>
              <a:t>реновиране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bg-BG" sz="1900" b="1" dirty="0">
                <a:latin typeface="Times New Roman" pitchFamily="18" charset="0"/>
                <a:cs typeface="Times New Roman" pitchFamily="18" charset="0"/>
              </a:rPr>
              <a:t>дом за стари хора в </a:t>
            </a:r>
            <a:r>
              <a:rPr lang="bg-BG" sz="1900" b="1" dirty="0" err="1">
                <a:latin typeface="Times New Roman" pitchFamily="18" charset="0"/>
                <a:cs typeface="Times New Roman" pitchFamily="18" charset="0"/>
              </a:rPr>
              <a:t>Самоков</a:t>
            </a:r>
            <a:r>
              <a:rPr lang="bg-BG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и Ковачевци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плана за възстановяване и устойчивост 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и МТСП</a:t>
            </a:r>
          </a:p>
          <a:p>
            <a:pPr lvl="0">
              <a:buFont typeface="Wingdings" pitchFamily="2" charset="2"/>
              <a:buChar char="ü"/>
            </a:pP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Изграждане на център 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МИР;</a:t>
            </a:r>
          </a:p>
          <a:p>
            <a:pPr lvl="0">
              <a:buFont typeface="Wingdings" pitchFamily="2" charset="2"/>
              <a:buChar char="ü"/>
            </a:pP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Внедряване на  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мерки за </a:t>
            </a:r>
            <a:r>
              <a:rPr lang="bg-BG" sz="1900" b="1" dirty="0">
                <a:latin typeface="Times New Roman" pitchFamily="18" charset="0"/>
                <a:cs typeface="Times New Roman" pitchFamily="18" charset="0"/>
              </a:rPr>
              <a:t>енергийна ефективност 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в съществуващия Дом за стари 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хора в 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Ковачевци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 със средства от 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Норвежкия финансов механизъм </a:t>
            </a:r>
            <a:endParaRPr lang="bg-BG" sz="19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Ремонт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 на стаи в Център за социална рехабилитация и интеграция (ЦСРИ) и поставяне на синтетична настилка на спортна площадка в двора;</a:t>
            </a:r>
            <a:endParaRPr lang="bg-BG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bg-BG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endParaRPr lang="bg-BG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99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5050904" cy="1399032"/>
          </a:xfrm>
        </p:spPr>
        <p:txBody>
          <a:bodyPr>
            <a:normAutofit/>
          </a:bodyPr>
          <a:lstStyle/>
          <a:p>
            <a:pPr algn="ctr"/>
            <a:r>
              <a:rPr lang="bg-BG" sz="4000" dirty="0" smtClean="0">
                <a:latin typeface="Times New Roman" pitchFamily="18" charset="0"/>
                <a:cs typeface="Times New Roman" pitchFamily="18" charset="0"/>
              </a:rPr>
              <a:t>Инвестиции в здравеопазването</a:t>
            </a:r>
            <a:endParaRPr lang="bg-BG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39552" y="3068960"/>
            <a:ext cx="8229600" cy="457200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Закупуване на ново оборудване и скенер за МБАЛ - </a:t>
            </a:r>
            <a:r>
              <a:rPr lang="bg-BG" sz="2400" dirty="0" err="1" smtClean="0">
                <a:latin typeface="Times New Roman" pitchFamily="18" charset="0"/>
                <a:cs typeface="Times New Roman" pitchFamily="18" charset="0"/>
              </a:rPr>
              <a:t>Самоков</a:t>
            </a:r>
            <a:endParaRPr lang="bg-BG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bg-BG" sz="2400" dirty="0">
                <a:latin typeface="Times New Roman" pitchFamily="18" charset="0"/>
                <a:cs typeface="Times New Roman" pitchFamily="18" charset="0"/>
              </a:rPr>
              <a:t>Ремонт на </a:t>
            </a: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хирургично отделение </a:t>
            </a:r>
            <a:r>
              <a:rPr lang="bg-BG" sz="2400" dirty="0">
                <a:latin typeface="Times New Roman" pitchFamily="18" charset="0"/>
                <a:cs typeface="Times New Roman" pitchFamily="18" charset="0"/>
              </a:rPr>
              <a:t>в МБАЛ –</a:t>
            </a:r>
            <a:r>
              <a:rPr lang="bg-BG" sz="2400" dirty="0" err="1">
                <a:latin typeface="Times New Roman" pitchFamily="18" charset="0"/>
                <a:cs typeface="Times New Roman" pitchFamily="18" charset="0"/>
              </a:rPr>
              <a:t>Самоков</a:t>
            </a:r>
            <a:r>
              <a:rPr lang="bg-BG" sz="2400" dirty="0">
                <a:latin typeface="Times New Roman" pitchFamily="18" charset="0"/>
                <a:cs typeface="Times New Roman" pitchFamily="18" charset="0"/>
              </a:rPr>
              <a:t> , бл. Б, по проект ,,Красива България“ 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bg-BG" sz="2400" dirty="0">
                <a:latin typeface="Times New Roman" pitchFamily="18" charset="0"/>
                <a:cs typeface="Times New Roman" pitchFamily="18" charset="0"/>
              </a:rPr>
              <a:t>средства на Общината </a:t>
            </a:r>
            <a:endParaRPr lang="bg-BG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Асфалтиране на рампа на филиала на център за спешна медицинска помощ – </a:t>
            </a:r>
            <a:r>
              <a:rPr lang="bg-BG" sz="2400" dirty="0" err="1" smtClean="0">
                <a:latin typeface="Times New Roman" pitchFamily="18" charset="0"/>
                <a:cs typeface="Times New Roman" pitchFamily="18" charset="0"/>
              </a:rPr>
              <a:t>Самоков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; (ЦСМП)</a:t>
            </a:r>
          </a:p>
          <a:p>
            <a:pPr marL="64008" indent="0">
              <a:buNone/>
            </a:pPr>
            <a:endParaRPr lang="bg-BG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bg-BG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63" y="0"/>
            <a:ext cx="2584037" cy="2987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551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99032"/>
          </a:xfrm>
        </p:spPr>
        <p:txBody>
          <a:bodyPr/>
          <a:lstStyle/>
          <a:p>
            <a:pPr algn="ctr"/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Инвестиции в сигурността и превенцията</a:t>
            </a:r>
            <a:endParaRPr lang="bg-B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32250" y="1415413"/>
            <a:ext cx="4906888" cy="5298099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Създаване на </a:t>
            </a:r>
            <a:r>
              <a:rPr lang="bg-BG" sz="19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вено „Сигурност, аварийна помощ и превенция“ към Община Самоков, което </a:t>
            </a:r>
            <a:r>
              <a:rPr lang="bg-BG" sz="1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отговаря </a:t>
            </a:r>
            <a:r>
              <a:rPr lang="bg-BG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всички дейности по осъществяване на задълженията на кмета за реакция при бедствия, аварии, кризи и катастрофи, както и тяхната </a:t>
            </a:r>
            <a:r>
              <a:rPr lang="bg-BG" sz="1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превенция.</a:t>
            </a:r>
          </a:p>
          <a:p>
            <a:pPr>
              <a:buFont typeface="Wingdings" pitchFamily="2" charset="2"/>
              <a:buChar char="ü"/>
            </a:pPr>
            <a:endParaRPr lang="bg-BG" sz="19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Разширяване на </a:t>
            </a:r>
            <a:r>
              <a:rPr lang="bg-BG" sz="1900" b="1" dirty="0" err="1" smtClean="0">
                <a:latin typeface="Times New Roman" pitchFamily="18" charset="0"/>
                <a:cs typeface="Times New Roman" pitchFamily="18" charset="0"/>
              </a:rPr>
              <a:t>видеонаблюдението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900" b="1" dirty="0">
                <a:latin typeface="Times New Roman" pitchFamily="18" charset="0"/>
                <a:cs typeface="Times New Roman" pitchFamily="18" charset="0"/>
              </a:rPr>
              <a:t>на територията на общината 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bg-BG" sz="1900" b="1" dirty="0">
                <a:latin typeface="Times New Roman" pitchFamily="18" charset="0"/>
                <a:cs typeface="Times New Roman" pitchFamily="18" charset="0"/>
              </a:rPr>
              <a:t>парк </a:t>
            </a:r>
            <a:r>
              <a:rPr lang="bg-BG" sz="1900" b="1" dirty="0" err="1">
                <a:latin typeface="Times New Roman" pitchFamily="18" charset="0"/>
                <a:cs typeface="Times New Roman" pitchFamily="18" charset="0"/>
              </a:rPr>
              <a:t>Краийскърец</a:t>
            </a:r>
            <a:r>
              <a:rPr lang="bg-BG" sz="1900" b="1" dirty="0">
                <a:latin typeface="Times New Roman" pitchFamily="18" charset="0"/>
                <a:cs typeface="Times New Roman" pitchFamily="18" charset="0"/>
              </a:rPr>
              <a:t> и в града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64008" lvl="0" indent="0">
              <a:buNone/>
            </a:pPr>
            <a:endParaRPr lang="bg-BG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bg-BG" sz="1900" b="1" dirty="0">
                <a:latin typeface="Times New Roman" pitchFamily="18" charset="0"/>
                <a:cs typeface="Times New Roman" pitchFamily="18" charset="0"/>
              </a:rPr>
              <a:t>Почистване на речни 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корита в населените места и града:</a:t>
            </a:r>
          </a:p>
          <a:p>
            <a:pPr>
              <a:buFont typeface="Arial" pitchFamily="34" charset="0"/>
              <a:buChar char="•"/>
            </a:pP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bg-BG" sz="1900" b="1" dirty="0">
                <a:latin typeface="Times New Roman" pitchFamily="18" charset="0"/>
                <a:cs typeface="Times New Roman" pitchFamily="18" charset="0"/>
              </a:rPr>
              <a:t>20км 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речни корита на реки, преминаващи през територията на община </a:t>
            </a:r>
            <a:r>
              <a:rPr lang="bg-BG" sz="1900" dirty="0" err="1">
                <a:latin typeface="Times New Roman" pitchFamily="18" charset="0"/>
                <a:cs typeface="Times New Roman" pitchFamily="18" charset="0"/>
              </a:rPr>
              <a:t>Самоков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. Паралелно с почистването на река Искър в коригираните граници на </a:t>
            </a:r>
            <a:r>
              <a:rPr lang="bg-BG" sz="1900" dirty="0" smtClean="0">
                <a:latin typeface="Times New Roman" pitchFamily="18" charset="0"/>
                <a:cs typeface="Times New Roman" pitchFamily="18" charset="0"/>
              </a:rPr>
              <a:t>реката  почистихме и </a:t>
            </a: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в селата Продановци, Широки дол, Шипочане, Горни Окол, Ново село, Долни Окол, Клисура, Алино, Ковачевци и Ярлово. </a:t>
            </a:r>
            <a:endParaRPr lang="bg-BG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Ремонт на сградата на РСПБЗН –</a:t>
            </a:r>
            <a:r>
              <a:rPr lang="bg-BG" sz="1900" b="1" dirty="0" err="1" smtClean="0">
                <a:latin typeface="Times New Roman" pitchFamily="18" charset="0"/>
                <a:cs typeface="Times New Roman" pitchFamily="18" charset="0"/>
              </a:rPr>
              <a:t>Самоков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bg-BG" sz="19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g-BG" sz="19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bg-BG" sz="1900" b="1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ехнически </a:t>
            </a:r>
            <a:r>
              <a:rPr lang="bg-BG" sz="1900" b="1" dirty="0">
                <a:latin typeface="Times New Roman" pitchFamily="18" charset="0"/>
                <a:cs typeface="Times New Roman" pitchFamily="18" charset="0"/>
              </a:rPr>
              <a:t>проект за корекция на реки в границите на урбанизираните територии на с. Горни Окол, с. Говедарци и с. Бели 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Искър;</a:t>
            </a:r>
          </a:p>
          <a:p>
            <a:pPr lvl="0">
              <a:buFont typeface="Wingdings" pitchFamily="2" charset="2"/>
              <a:buChar char="ü"/>
            </a:pPr>
            <a:endParaRPr lang="bg-BG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bg-BG" sz="1900" b="1" dirty="0" err="1" smtClean="0">
                <a:latin typeface="Times New Roman" pitchFamily="18" charset="0"/>
                <a:cs typeface="Times New Roman" pitchFamily="18" charset="0"/>
              </a:rPr>
              <a:t>Геодезическо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 заснемане на праговете на река Искър, на базата на което ще бъде изработен проект за възстановяването им;</a:t>
            </a:r>
          </a:p>
          <a:p>
            <a:pPr>
              <a:buFont typeface="Wingdings" pitchFamily="2" charset="2"/>
              <a:buChar char="ü"/>
            </a:pPr>
            <a:endParaRPr lang="bg-BG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Изграждане на горски автомобилен път в с. Радуил, с цел превенция и осигуряване на достъп при пожар;</a:t>
            </a:r>
          </a:p>
          <a:p>
            <a:pPr>
              <a:buFont typeface="Wingdings" pitchFamily="2" charset="2"/>
              <a:buChar char="ü"/>
            </a:pPr>
            <a:endParaRPr lang="bg-BG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bg-BG" sz="1900" b="1" dirty="0" err="1" smtClean="0">
                <a:latin typeface="Times New Roman" pitchFamily="18" charset="0"/>
                <a:cs typeface="Times New Roman" pitchFamily="18" charset="0"/>
              </a:rPr>
              <a:t>Награпяване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 на мрамора на площад ,,Захарий Зограф“, с цел по-голяма  безопасност при зимни условия.</a:t>
            </a:r>
          </a:p>
          <a:p>
            <a:pPr>
              <a:buFont typeface="Wingdings" pitchFamily="2" charset="2"/>
              <a:buChar char="ü"/>
            </a:pPr>
            <a:endParaRPr lang="bg-BG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bg-BG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80" y="1412776"/>
            <a:ext cx="2880320" cy="292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169026"/>
            <a:ext cx="389992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2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7" y="332656"/>
            <a:ext cx="4578499" cy="3433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ово поле 4"/>
          <p:cNvSpPr txBox="1"/>
          <p:nvPr/>
        </p:nvSpPr>
        <p:spPr>
          <a:xfrm>
            <a:off x="2915816" y="260648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Екипът на аварийно звено - </a:t>
            </a:r>
            <a:r>
              <a:rPr lang="bg-BG" dirty="0" err="1" smtClean="0">
                <a:latin typeface="Times New Roman" pitchFamily="18" charset="0"/>
                <a:cs typeface="Times New Roman" pitchFamily="18" charset="0"/>
              </a:rPr>
              <a:t>Самоков</a:t>
            </a: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 на терен</a:t>
            </a:r>
            <a:endParaRPr lang="bg-B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78" y="3777364"/>
            <a:ext cx="4279506" cy="2875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832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70046" y="14469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bg-BG" sz="4000" dirty="0" smtClean="0">
                <a:latin typeface="Times New Roman" pitchFamily="18" charset="0"/>
                <a:cs typeface="Times New Roman" pitchFamily="18" charset="0"/>
              </a:rPr>
              <a:t>Инвестиции в културата</a:t>
            </a:r>
            <a:endParaRPr lang="bg-BG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504203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bg-BG" sz="2000" i="1" dirty="0" smtClean="0">
                <a:latin typeface="Times New Roman" pitchFamily="18" charset="0"/>
                <a:cs typeface="Times New Roman" pitchFamily="18" charset="0"/>
              </a:rPr>
              <a:t>Богат културен календар</a:t>
            </a:r>
          </a:p>
          <a:p>
            <a:pPr>
              <a:buFont typeface="Wingdings" pitchFamily="2" charset="2"/>
              <a:buChar char="ü"/>
            </a:pPr>
            <a:r>
              <a:rPr lang="bg-BG" sz="2000" i="1" dirty="0" smtClean="0">
                <a:latin typeface="Times New Roman" pitchFamily="18" charset="0"/>
                <a:cs typeface="Times New Roman" pitchFamily="18" charset="0"/>
              </a:rPr>
              <a:t>Паметник на първия български фотограф Анастас Карастоянов</a:t>
            </a:r>
          </a:p>
          <a:p>
            <a:pPr>
              <a:buFont typeface="Wingdings" pitchFamily="2" charset="2"/>
              <a:buChar char="ü"/>
            </a:pPr>
            <a:r>
              <a:rPr lang="bg-BG" sz="2000" i="1" dirty="0" smtClean="0">
                <a:latin typeface="Times New Roman" pitchFamily="18" charset="0"/>
                <a:cs typeface="Times New Roman" pitchFamily="18" charset="0"/>
              </a:rPr>
              <a:t>Мерки за енергийна ефективност, ремонт на покрива и дограмата в Културния дом на 4ти квартал;</a:t>
            </a:r>
          </a:p>
          <a:p>
            <a:pPr>
              <a:buFont typeface="Wingdings" pitchFamily="2" charset="2"/>
              <a:buChar char="ü"/>
            </a:pPr>
            <a:r>
              <a:rPr lang="bg-BG" sz="2000" i="1" dirty="0" smtClean="0">
                <a:latin typeface="Times New Roman" pitchFamily="18" charset="0"/>
                <a:cs typeface="Times New Roman" pitchFamily="18" charset="0"/>
              </a:rPr>
              <a:t>Ремонт на санитарните помещения в читалището на с. Поповяне;</a:t>
            </a:r>
          </a:p>
          <a:p>
            <a:pPr>
              <a:buFont typeface="Wingdings" pitchFamily="2" charset="2"/>
              <a:buChar char="ü"/>
            </a:pPr>
            <a:r>
              <a:rPr lang="bg-BG" sz="2000" i="1" dirty="0" smtClean="0">
                <a:latin typeface="Times New Roman" pitchFamily="18" charset="0"/>
                <a:cs typeface="Times New Roman" pitchFamily="18" charset="0"/>
              </a:rPr>
              <a:t>Ремонт на покриви в кметства </a:t>
            </a:r>
            <a:r>
              <a:rPr lang="bg-BG" sz="2000" i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bg-BG" sz="2000" i="1" dirty="0" smtClean="0">
                <a:latin typeface="Times New Roman" pitchFamily="18" charset="0"/>
                <a:cs typeface="Times New Roman" pitchFamily="18" charset="0"/>
              </a:rPr>
              <a:t>читалища в Драгушиново, кметството в Продановци и Белчин;</a:t>
            </a:r>
          </a:p>
          <a:p>
            <a:pPr>
              <a:buFont typeface="Wingdings" pitchFamily="2" charset="2"/>
              <a:buChar char="ü"/>
            </a:pPr>
            <a:r>
              <a:rPr lang="bg-BG" sz="2000" i="1" dirty="0" smtClean="0">
                <a:latin typeface="Times New Roman" pitchFamily="18" charset="0"/>
                <a:cs typeface="Times New Roman" pitchFamily="18" charset="0"/>
              </a:rPr>
              <a:t>Ремонт на стаи и поставяне на нова дограма в общинска библиотека ,,Паисий Хилендарски“;</a:t>
            </a:r>
          </a:p>
          <a:p>
            <a:pPr>
              <a:buFont typeface="Wingdings" pitchFamily="2" charset="2"/>
              <a:buChar char="ü"/>
            </a:pPr>
            <a:endParaRPr lang="bg-BG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bg-BG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82" y="4263160"/>
            <a:ext cx="3427242" cy="2570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37112"/>
            <a:ext cx="3458099" cy="259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00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399032"/>
          </a:xfrm>
        </p:spPr>
        <p:txBody>
          <a:bodyPr>
            <a:noAutofit/>
          </a:bodyPr>
          <a:lstStyle/>
          <a:p>
            <a:pPr algn="ctr"/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Спечелени </a:t>
            </a: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проекти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по ПУДООС </a:t>
            </a:r>
            <a:br>
              <a:rPr lang="bg-BG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( Предприятието за </a:t>
            </a: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управление на дейности по опазване на околната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среда)</a:t>
            </a:r>
            <a:br>
              <a:rPr lang="bg-BG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Обща </a:t>
            </a: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стойност: 95.000лв </a:t>
            </a:r>
            <a:r>
              <a:rPr lang="bg-BG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400" dirty="0">
                <a:latin typeface="Times New Roman" pitchFamily="18" charset="0"/>
                <a:cs typeface="Times New Roman" pitchFamily="18" charset="0"/>
              </a:rPr>
            </a:b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484784"/>
            <a:ext cx="6480720" cy="5184576"/>
          </a:xfrm>
        </p:spPr>
        <p:txBody>
          <a:bodyPr>
            <a:noAutofit/>
          </a:bodyPr>
          <a:lstStyle/>
          <a:p>
            <a:pPr marL="64008" indent="0">
              <a:buNone/>
            </a:pPr>
            <a:endParaRPr lang="bg-BG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9 проекта на кметства и учебни заведения, финансирани 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bg-BG" sz="1600" dirty="0">
                <a:latin typeface="Times New Roman" pitchFamily="18" charset="0"/>
                <a:cs typeface="Times New Roman" pitchFamily="18" charset="0"/>
              </a:rPr>
              <a:t>Министерството на околната среда 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и водите </a:t>
            </a:r>
            <a:r>
              <a:rPr lang="bg-BG" sz="1600" dirty="0">
                <a:latin typeface="Times New Roman" pitchFamily="18" charset="0"/>
                <a:cs typeface="Times New Roman" pitchFamily="18" charset="0"/>
              </a:rPr>
              <a:t>по националната кампания ,,За чиста околна среда“. </a:t>
            </a:r>
            <a:endParaRPr lang="bg-BG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Четири </a:t>
            </a:r>
            <a:r>
              <a:rPr lang="bg-BG" sz="1600" dirty="0">
                <a:latin typeface="Times New Roman" pitchFamily="18" charset="0"/>
                <a:cs typeface="Times New Roman" pitchFamily="18" charset="0"/>
              </a:rPr>
              <a:t>кметства –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Доспей, Бели Искър, Поповяне и Радуил</a:t>
            </a:r>
            <a:r>
              <a:rPr lang="bg-BG" sz="1600" dirty="0">
                <a:latin typeface="Times New Roman" pitchFamily="18" charset="0"/>
                <a:cs typeface="Times New Roman" pitchFamily="18" charset="0"/>
              </a:rPr>
              <a:t> ще получат финансиране на стойност 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хил. лв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bg-BG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Доспей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 –външни фитнес уреди </a:t>
            </a:r>
            <a:r>
              <a:rPr lang="bg-BG" sz="1600" dirty="0">
                <a:latin typeface="Times New Roman" pitchFamily="18" charset="0"/>
                <a:cs typeface="Times New Roman" pitchFamily="18" charset="0"/>
              </a:rPr>
              <a:t>и оформяне на спортна площадка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Поповяне</a:t>
            </a:r>
            <a:r>
              <a:rPr lang="bg-BG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- зона </a:t>
            </a:r>
            <a:r>
              <a:rPr lang="bg-BG" sz="1600" dirty="0">
                <a:latin typeface="Times New Roman" pitchFamily="18" charset="0"/>
                <a:cs typeface="Times New Roman" pitchFamily="18" charset="0"/>
              </a:rPr>
              <a:t>за отдих със закупуване на паркови елементи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Радуил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bg-BG" sz="1600" dirty="0" err="1" smtClean="0">
                <a:latin typeface="Times New Roman" pitchFamily="18" charset="0"/>
                <a:cs typeface="Times New Roman" pitchFamily="18" charset="0"/>
              </a:rPr>
              <a:t>реновиране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 на централния парк и </a:t>
            </a:r>
            <a:r>
              <a:rPr lang="bg-BG" sz="1600" dirty="0">
                <a:latin typeface="Times New Roman" pitchFamily="18" charset="0"/>
                <a:cs typeface="Times New Roman" pitchFamily="18" charset="0"/>
              </a:rPr>
              <a:t>залесяване. </a:t>
            </a:r>
            <a:endParaRPr lang="bg-BG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Бели Искър 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нов </a:t>
            </a:r>
            <a:r>
              <a:rPr lang="bg-BG" sz="1600" dirty="0">
                <a:latin typeface="Times New Roman" pitchFamily="18" charset="0"/>
                <a:cs typeface="Times New Roman" pitchFamily="18" charset="0"/>
              </a:rPr>
              <a:t>детски кът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endParaRPr lang="bg-BG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bg-BG" sz="1600" dirty="0">
                <a:latin typeface="Times New Roman" pitchFamily="18" charset="0"/>
                <a:cs typeface="Times New Roman" pitchFamily="18" charset="0"/>
              </a:rPr>
              <a:t>Одобрени са и предложенията на три училища и две детски градини на стойност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 35 хил. лв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buFont typeface="Wingdings" pitchFamily="2" charset="2"/>
              <a:buChar char="ü"/>
            </a:pP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ОУ ,,Васил Левски“ в с. Ярлово ще се изгради кътче от природата в училищния 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двор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bg-BG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 В  </a:t>
            </a:r>
            <a:r>
              <a:rPr lang="bg-BG" sz="1600" b="1" dirty="0" err="1">
                <a:latin typeface="Times New Roman" pitchFamily="18" charset="0"/>
                <a:cs typeface="Times New Roman" pitchFamily="18" charset="0"/>
              </a:rPr>
              <a:t>ОбУ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 ,,Неофит 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Рилски“ - </a:t>
            </a:r>
            <a:r>
              <a:rPr lang="bg-BG" sz="1600" b="1" dirty="0" err="1" smtClean="0">
                <a:latin typeface="Times New Roman" pitchFamily="18" charset="0"/>
                <a:cs typeface="Times New Roman" pitchFamily="18" charset="0"/>
              </a:rPr>
              <a:t>био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класна стая с 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градина;</a:t>
            </a:r>
          </a:p>
          <a:p>
            <a:pPr lvl="0">
              <a:buFont typeface="Wingdings" pitchFamily="2" charset="2"/>
              <a:buChar char="ü"/>
            </a:pP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 В ДГ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,,Детелина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“ – изградена класна стая на открито;</a:t>
            </a:r>
          </a:p>
          <a:p>
            <a:pPr lvl="0">
              <a:buFont typeface="Wingdings" pitchFamily="2" charset="2"/>
              <a:buChar char="ü"/>
            </a:pP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ДГ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,,</a:t>
            </a:r>
            <a:r>
              <a:rPr lang="bg-BG" sz="1600" b="1" dirty="0" err="1" smtClean="0">
                <a:latin typeface="Times New Roman" pitchFamily="18" charset="0"/>
                <a:cs typeface="Times New Roman" pitchFamily="18" charset="0"/>
              </a:rPr>
              <a:t>Самоково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“ – солна стая;</a:t>
            </a:r>
            <a:endParaRPr lang="bg-BG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35" y="4221088"/>
            <a:ext cx="2843808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90" y="1052736"/>
            <a:ext cx="290959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50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ЕКОЛОГИЯ</a:t>
            </a:r>
            <a:endParaRPr lang="bg-B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572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Общински център за временно настаняване на безстопанствени кучета;</a:t>
            </a:r>
          </a:p>
          <a:p>
            <a:pPr>
              <a:buFont typeface="Wingdings" pitchFamily="2" charset="2"/>
              <a:buChar char="ü"/>
            </a:pP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Поставяне на контейнери за дрехи; </a:t>
            </a:r>
          </a:p>
          <a:p>
            <a:pPr>
              <a:buFont typeface="Wingdings" pitchFamily="2" charset="2"/>
              <a:buChar char="ü"/>
            </a:pP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Дейности по чистота;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76872"/>
            <a:ext cx="262575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667749"/>
            <a:ext cx="3888432" cy="2909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74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4008" indent="0" algn="ctr">
              <a:buNone/>
            </a:pPr>
            <a:r>
              <a:rPr lang="bg-BG" sz="4800" dirty="0" smtClean="0">
                <a:latin typeface="Times New Roman" pitchFamily="18" charset="0"/>
                <a:cs typeface="Times New Roman" pitchFamily="18" charset="0"/>
              </a:rPr>
              <a:t>БЛАГОДАРЯ ЗА ВНИМАНИЕТО!</a:t>
            </a:r>
            <a:endParaRPr lang="bg-BG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3568" y="327130"/>
            <a:ext cx="8229600" cy="1399032"/>
          </a:xfrm>
        </p:spPr>
        <p:txBody>
          <a:bodyPr/>
          <a:lstStyle/>
          <a:p>
            <a:pPr algn="ctr"/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ОБЩИНА САМОКОВ</a:t>
            </a:r>
            <a:endParaRPr lang="bg-BG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3597" y="1700808"/>
            <a:ext cx="3795569" cy="4572000"/>
          </a:xfrm>
        </p:spPr>
        <p:txBody>
          <a:bodyPr>
            <a:normAutofit/>
          </a:bodyPr>
          <a:lstStyle/>
          <a:p>
            <a:r>
              <a:rPr lang="bg-BG" sz="2400" dirty="0">
                <a:latin typeface="Times New Roman" pitchFamily="18" charset="0"/>
                <a:cs typeface="Times New Roman" pitchFamily="18" charset="0"/>
              </a:rPr>
              <a:t>Следвайки основните приоритети, заложени в програмата за управление за текущия мандат, в настоящия отчет представям на Вашето внимание успешно реализираните цели, групирани по направления.</a:t>
            </a: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84784"/>
            <a:ext cx="5094002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69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2119112"/>
          </a:xfrm>
        </p:spPr>
        <p:txBody>
          <a:bodyPr>
            <a:normAutofit/>
          </a:bodyPr>
          <a:lstStyle/>
          <a:p>
            <a:pPr lvl="0" algn="ctr"/>
            <a:r>
              <a:rPr lang="bg-BG" b="1" dirty="0"/>
              <a:t>Връзка между гражданите и </a:t>
            </a:r>
            <a:r>
              <a:rPr lang="bg-BG" b="1" dirty="0" smtClean="0"/>
              <a:t>администрацията</a:t>
            </a:r>
            <a:endParaRPr lang="bg-BG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7504" y="1628800"/>
            <a:ext cx="4690864" cy="511256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Контактен център 24/7 в денонощието, 7 дни в седмицата</a:t>
            </a:r>
          </a:p>
          <a:p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февруари 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2024г. 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в Община Самоков заработи 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Кол център,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който е първият етап от 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т.н. </a:t>
            </a:r>
            <a:r>
              <a:rPr lang="bg-BG" sz="1600" b="1" i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bg-BG" sz="1600" b="1" i="1" dirty="0" smtClean="0">
                <a:latin typeface="Times New Roman" pitchFamily="18" charset="0"/>
                <a:cs typeface="Times New Roman" pitchFamily="18" charset="0"/>
              </a:rPr>
              <a:t>онтактен </a:t>
            </a:r>
            <a:r>
              <a:rPr lang="bg-BG" sz="1600" b="1" i="1" dirty="0">
                <a:latin typeface="Times New Roman" pitchFamily="18" charset="0"/>
                <a:cs typeface="Times New Roman" pitchFamily="18" charset="0"/>
              </a:rPr>
              <a:t>център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Чрез него гражданите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могат да 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подават сигнали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отклонения в нормалните условия на градската </a:t>
            </a: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среда и да 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получават информация за работата на администрацията.</a:t>
            </a:r>
          </a:p>
          <a:p>
            <a:pPr>
              <a:buFont typeface="Wingdings" pitchFamily="2" charset="2"/>
              <a:buChar char="ü"/>
            </a:pP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Изцяло нов интернет портал на Общината и общинския съвет.</a:t>
            </a:r>
          </a:p>
          <a:p>
            <a:pPr>
              <a:buFont typeface="Wingdings" pitchFamily="2" charset="2"/>
              <a:buChar char="ü"/>
            </a:pPr>
            <a:r>
              <a:rPr lang="bg-BG" sz="16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игитализация на кол центъра;</a:t>
            </a:r>
          </a:p>
          <a:p>
            <a:pPr>
              <a:buFont typeface="Wingdings" pitchFamily="2" charset="2"/>
              <a:buChar char="ü"/>
            </a:pPr>
            <a:r>
              <a:rPr lang="bg-BG" sz="1600" b="1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bg-BG" sz="1600" b="1" dirty="0" err="1" smtClean="0">
                <a:latin typeface="Times New Roman" pitchFamily="18" charset="0"/>
                <a:cs typeface="Times New Roman" pitchFamily="18" charset="0"/>
              </a:rPr>
              <a:t>айбър</a:t>
            </a: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 общност  - за популяризиране на културния календар, по-голяма информираност на гражданите;</a:t>
            </a:r>
          </a:p>
          <a:p>
            <a:pPr>
              <a:buFont typeface="Wingdings" pitchFamily="2" charset="2"/>
              <a:buChar char="ü"/>
            </a:pPr>
            <a:r>
              <a:rPr lang="bg-BG" sz="1600" b="1" dirty="0" smtClean="0">
                <a:latin typeface="Times New Roman" pitchFamily="18" charset="0"/>
                <a:cs typeface="Times New Roman" pitchFamily="18" charset="0"/>
              </a:rPr>
              <a:t>Оперативни срещи с кметовете  на населените места</a:t>
            </a:r>
          </a:p>
          <a:p>
            <a:pPr marL="64008" indent="0">
              <a:buNone/>
            </a:pP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bg-BG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045" y="1412776"/>
            <a:ext cx="3240394" cy="2118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69" y="3871186"/>
            <a:ext cx="4313101" cy="2798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85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2047104"/>
          </a:xfrm>
        </p:spPr>
        <p:txBody>
          <a:bodyPr>
            <a:normAutofit/>
          </a:bodyPr>
          <a:lstStyle/>
          <a:p>
            <a:pPr lvl="0" algn="ctr"/>
            <a:r>
              <a:rPr lang="bg-BG" sz="3100" b="1" dirty="0">
                <a:effectLst/>
              </a:rPr>
              <a:t>ИНВЕСТИЦИИ </a:t>
            </a:r>
            <a:r>
              <a:rPr lang="bg-BG" sz="3100" b="1" dirty="0" smtClean="0">
                <a:effectLst/>
              </a:rPr>
              <a:t>в пътната </a:t>
            </a:r>
            <a:r>
              <a:rPr lang="bg-BG" sz="3100" b="1" dirty="0" err="1" smtClean="0">
                <a:effectLst/>
              </a:rPr>
              <a:t>инфрастриктура</a:t>
            </a:r>
            <a:r>
              <a:rPr lang="bg-BG" sz="3100" b="1" dirty="0" smtClean="0">
                <a:effectLst/>
              </a:rPr>
              <a:t> и </a:t>
            </a:r>
            <a:r>
              <a:rPr lang="bg-BG" sz="3100" b="1" dirty="0">
                <a:effectLst/>
              </a:rPr>
              <a:t>ВиК </a:t>
            </a:r>
            <a:r>
              <a:rPr lang="bg-BG" sz="3100" b="1" dirty="0" smtClean="0">
                <a:effectLst/>
              </a:rPr>
              <a:t>сектора</a:t>
            </a:r>
            <a:r>
              <a:rPr lang="bg-BG" dirty="0">
                <a:effectLst/>
              </a:rPr>
              <a:t/>
            </a:r>
            <a:br>
              <a:rPr lang="bg-BG" dirty="0">
                <a:effectLst/>
              </a:rPr>
            </a:b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През тази година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изпълнихме </a:t>
            </a: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една доста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амбициозна строителна </a:t>
            </a: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програма, като основно средствата от общинския бюджет са насочени към подобряване на </a:t>
            </a:r>
            <a:r>
              <a:rPr lang="bg-BG" sz="2400" b="1" dirty="0" err="1">
                <a:latin typeface="Times New Roman" pitchFamily="18" charset="0"/>
                <a:cs typeface="Times New Roman" pitchFamily="18" charset="0"/>
              </a:rPr>
              <a:t>ВиК</a:t>
            </a: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инфраструктурата в населените места и към пътната инфраструктура. </a:t>
            </a:r>
          </a:p>
          <a:p>
            <a:pPr marL="64008" indent="0">
              <a:buNone/>
            </a:pPr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3305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59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11316" y="332656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/>
              <a:t>ВиК и пътна инфраструктура</a:t>
            </a:r>
            <a:br>
              <a:rPr lang="bg-BG" b="1" dirty="0" smtClean="0"/>
            </a:br>
            <a:endParaRPr lang="bg-BG" b="1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72000"/>
          </a:xfrm>
        </p:spPr>
        <p:txBody>
          <a:bodyPr>
            <a:normAutofit fontScale="70000" lnSpcReduction="20000"/>
          </a:bodyPr>
          <a:lstStyle/>
          <a:p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Подмяна на 4,5км 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водопроводни тръби по текущ ремонт на обща стойност </a:t>
            </a:r>
            <a:endParaRPr lang="bg-BG" sz="23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g-BG" sz="23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на водопроводната мрежа в с. Широки дол</a:t>
            </a:r>
            <a:r>
              <a:rPr lang="bg-BG" sz="2300" dirty="0">
                <a:latin typeface="Times New Roman" pitchFamily="18" charset="0"/>
                <a:cs typeface="Times New Roman" pitchFamily="18" charset="0"/>
              </a:rPr>
              <a:t>: финансиран от 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Министерство на регионалното развитие и благоустройство</a:t>
            </a:r>
            <a:r>
              <a:rPr lang="bg-BG" sz="2300" dirty="0">
                <a:latin typeface="Times New Roman" pitchFamily="18" charset="0"/>
                <a:cs typeface="Times New Roman" pitchFamily="18" charset="0"/>
              </a:rPr>
              <a:t> на стойност 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4,5млн </a:t>
            </a:r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sz="2300" dirty="0" smtClean="0">
                <a:latin typeface="Times New Roman" pitchFamily="18" charset="0"/>
                <a:cs typeface="Times New Roman" pitchFamily="18" charset="0"/>
              </a:rPr>
              <a:t>. Ремонтните </a:t>
            </a:r>
            <a:r>
              <a:rPr lang="bg-BG" sz="2300" dirty="0">
                <a:latin typeface="Times New Roman" pitchFamily="18" charset="0"/>
                <a:cs typeface="Times New Roman" pitchFamily="18" charset="0"/>
              </a:rPr>
              <a:t>дейности включват подмяна на 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10.4 км.</a:t>
            </a:r>
            <a:r>
              <a:rPr lang="bg-BG" sz="2300" dirty="0">
                <a:latin typeface="Times New Roman" pitchFamily="18" charset="0"/>
                <a:cs typeface="Times New Roman" pitchFamily="18" charset="0"/>
              </a:rPr>
              <a:t> водопровод в Широки дол, с което на практика водопроводната мрежа на селото ще бъде изцяло обновена. </a:t>
            </a:r>
            <a:endParaRPr lang="bg-BG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endParaRPr lang="bg-BG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578358" lvl="0" indent="-514350">
              <a:buFont typeface="+mj-lt"/>
              <a:buAutoNum type="romanUcPeriod"/>
            </a:pPr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Възложени 10 инвестиционни 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проекти за реконструкция и израждане на водопроводни мрежи в селата Поповяне, Ковачевци, Ярлово, Говедарци, Мала Църква, Бели Искър, </a:t>
            </a:r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Рельово, Райово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bg-BG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78358" lvl="0" indent="-514350">
              <a:buFont typeface="+mj-lt"/>
              <a:buAutoNum type="romanUcPeriod"/>
            </a:pPr>
            <a:endParaRPr lang="bg-BG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78358" lvl="0" indent="-514350">
              <a:buFont typeface="+mj-lt"/>
              <a:buAutoNum type="romanUcPeriod"/>
            </a:pPr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Работа по селата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подмяна 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на водопроводи </a:t>
            </a:r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на улици 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в Мала Църква, Маджаре, </a:t>
            </a:r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Говедарци, 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Горни и Долни Окол, </a:t>
            </a:r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Поповяне, 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Алино, Злокучене, Рельово, </a:t>
            </a:r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Белчин 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със средства от общинския бюджет</a:t>
            </a:r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4008" lvl="0" indent="0">
              <a:buNone/>
            </a:pPr>
            <a:endParaRPr lang="bg-BG" sz="2300" b="1" dirty="0">
              <a:latin typeface="Times New Roman" pitchFamily="18" charset="0"/>
              <a:cs typeface="Times New Roman" pitchFamily="18" charset="0"/>
            </a:endParaRPr>
          </a:p>
          <a:p>
            <a:pPr marL="578358" indent="-514350">
              <a:buFont typeface="+mj-lt"/>
              <a:buAutoNum type="romanUcPeriod"/>
            </a:pPr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В града:  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Ремонтираха се </a:t>
            </a:r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водопроводите 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на улиците ,,Захари </a:t>
            </a:r>
            <a:r>
              <a:rPr lang="bg-BG" sz="2300" b="1" dirty="0" err="1">
                <a:latin typeface="Times New Roman" pitchFamily="18" charset="0"/>
                <a:cs typeface="Times New Roman" pitchFamily="18" charset="0"/>
              </a:rPr>
              <a:t>Хаджигюров</a:t>
            </a:r>
            <a:r>
              <a:rPr lang="bg-BG" sz="2300" b="1" dirty="0">
                <a:latin typeface="Times New Roman" pitchFamily="18" charset="0"/>
                <a:cs typeface="Times New Roman" pitchFamily="18" charset="0"/>
              </a:rPr>
              <a:t>“, ул. ,,Соколец“ и част от ул. ,,Рилски езера</a:t>
            </a:r>
            <a:r>
              <a:rPr lang="bg-BG" sz="2300" b="1" dirty="0" smtClean="0">
                <a:latin typeface="Times New Roman" pitchFamily="18" charset="0"/>
                <a:cs typeface="Times New Roman" pitchFamily="18" charset="0"/>
              </a:rPr>
              <a:t>“.</a:t>
            </a:r>
            <a:endParaRPr lang="bg-BG" sz="2300" b="1" dirty="0">
              <a:latin typeface="Times New Roman" pitchFamily="18" charset="0"/>
              <a:cs typeface="Times New Roman" pitchFamily="18" charset="0"/>
            </a:endParaRPr>
          </a:p>
          <a:p>
            <a:pPr marL="578358" lvl="0" indent="-514350">
              <a:buFont typeface="+mj-lt"/>
              <a:buAutoNum type="romanUcPeriod"/>
            </a:pPr>
            <a:endParaRPr lang="bg-BG" sz="2100" dirty="0">
              <a:latin typeface="Times New Roman" pitchFamily="18" charset="0"/>
              <a:cs typeface="Times New Roman" pitchFamily="18" charset="0"/>
            </a:endParaRPr>
          </a:p>
          <a:p>
            <a:endParaRPr lang="bg-BG" sz="2100" dirty="0">
              <a:latin typeface="Times New Roman" pitchFamily="18" charset="0"/>
              <a:cs typeface="Times New Roman" pitchFamily="18" charset="0"/>
            </a:endParaRPr>
          </a:p>
          <a:p>
            <a:pPr marL="635508" lvl="0" indent="-571500">
              <a:buFont typeface="+mj-lt"/>
              <a:buAutoNum type="romanUcPeriod"/>
            </a:pPr>
            <a:endParaRPr lang="bg-BG" sz="2600" dirty="0">
              <a:latin typeface="Times New Roman" pitchFamily="18" charset="0"/>
              <a:cs typeface="Times New Roman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7735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>
                <a:effectLst/>
              </a:rPr>
              <a:t>ИНВЕСТИЦИИ В ПЪТНА ИНФРАСТРУКТУРА:</a:t>
            </a:r>
            <a:r>
              <a:rPr lang="bg-BG" dirty="0">
                <a:effectLst/>
              </a:rPr>
              <a:t/>
            </a:r>
            <a:br>
              <a:rPr lang="bg-BG" dirty="0">
                <a:effectLst/>
              </a:rPr>
            </a:b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572000"/>
          </a:xfrm>
        </p:spPr>
        <p:txBody>
          <a:bodyPr>
            <a:normAutofit/>
          </a:bodyPr>
          <a:lstStyle/>
          <a:p>
            <a:pPr marL="635508" indent="-571500">
              <a:buFont typeface="+mj-lt"/>
              <a:buAutoNum type="romanUcPeriod"/>
            </a:pP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Осигурени </a:t>
            </a: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два мащабни проекта за основен ремонт на </a:t>
            </a:r>
            <a:r>
              <a:rPr lang="bg-BG" sz="2000" b="1" dirty="0">
                <a:latin typeface="Times New Roman" pitchFamily="18" charset="0"/>
                <a:cs typeface="Times New Roman" pitchFamily="18" charset="0"/>
              </a:rPr>
              <a:t>четвъртокласните пътища 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Ковачевци </a:t>
            </a:r>
            <a:r>
              <a:rPr lang="bg-BG" sz="2000" b="1" dirty="0">
                <a:latin typeface="Times New Roman" pitchFamily="18" charset="0"/>
                <a:cs typeface="Times New Roman" pitchFamily="18" charset="0"/>
              </a:rPr>
              <a:t>– Ярлово и пътя през </a:t>
            </a:r>
            <a:r>
              <a:rPr lang="bg-BG" sz="2000" b="1" dirty="0" err="1" smtClean="0">
                <a:latin typeface="Times New Roman" pitchFamily="18" charset="0"/>
                <a:cs typeface="Times New Roman" pitchFamily="18" charset="0"/>
              </a:rPr>
              <a:t>Околите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635508" indent="-571500">
              <a:buFont typeface="+mj-lt"/>
              <a:buAutoNum type="romanUcPeriod"/>
            </a:pP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Изработване на технически проект за югозападния обходен участък от 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път 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II-62 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II-62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bg-BG" sz="2000" b="1" dirty="0" err="1" smtClean="0">
                <a:latin typeface="Times New Roman" pitchFamily="18" charset="0"/>
                <a:cs typeface="Times New Roman" pitchFamily="18" charset="0"/>
              </a:rPr>
              <a:t>Самоков-Боровец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635508" indent="-571500">
              <a:buFont typeface="+mj-lt"/>
              <a:buAutoNum type="romanUcPeriod"/>
            </a:pP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Цялостно асфалтиране на 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8 основни улици в града </a:t>
            </a: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( ул. ,,Христо Максимов“, ул. ,,Търговска“, ул. ,,Софийско шосе“, ул. ,,Иречек“, ул. ,,Христо Смирненски“, ул. ,,Житна </a:t>
            </a:r>
            <a:r>
              <a:rPr lang="bg-BG" sz="2000" dirty="0" err="1" smtClean="0">
                <a:latin typeface="Times New Roman" pitchFamily="18" charset="0"/>
                <a:cs typeface="Times New Roman" pitchFamily="18" charset="0"/>
              </a:rPr>
              <a:t>Шаршия</a:t>
            </a: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“, ул. ,,Бенковски“, ул. Георги С. Раковски“ </a:t>
            </a:r>
          </a:p>
          <a:p>
            <a:pPr marL="635508" indent="-571500">
              <a:buFont typeface="+mj-lt"/>
              <a:buAutoNum type="romanUcPeriod"/>
            </a:pP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Цялостно асфалтиране на 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35 улици </a:t>
            </a: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в цялата община;</a:t>
            </a:r>
          </a:p>
          <a:p>
            <a:pPr marL="635508" indent="-571500">
              <a:buFont typeface="+mj-lt"/>
              <a:buAutoNum type="romanUcPeriod"/>
            </a:pP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Цялостно асфалтиране на 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8 участъка </a:t>
            </a: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в к.к Боровец </a:t>
            </a:r>
          </a:p>
          <a:p>
            <a:pPr marL="635508" indent="-571500">
              <a:buFont typeface="+mj-lt"/>
              <a:buAutoNum type="romanUcPeriod"/>
            </a:pPr>
            <a:endParaRPr lang="bg-BG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635508" indent="-571500">
              <a:buFont typeface="+mj-lt"/>
              <a:buAutoNum type="romanUcPeriod"/>
            </a:pPr>
            <a:endParaRPr lang="bg-BG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508354"/>
              </p:ext>
            </p:extLst>
          </p:nvPr>
        </p:nvGraphicFramePr>
        <p:xfrm>
          <a:off x="1547664" y="4941168"/>
          <a:ext cx="6096000" cy="1900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7768">
                <a:tc>
                  <a:txBody>
                    <a:bodyPr/>
                    <a:lstStyle/>
                    <a:p>
                      <a:pPr algn="ctr"/>
                      <a:endParaRPr lang="bg-B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bg-B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bg-B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 pitchFamily="18" charset="0"/>
                          <a:cs typeface="Times New Roman" pitchFamily="18" charset="0"/>
                        </a:rPr>
                        <a:t>Изкърпване на дупки</a:t>
                      </a:r>
                      <a:endParaRPr lang="bg-B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 pitchFamily="18" charset="0"/>
                          <a:cs typeface="Times New Roman" pitchFamily="18" charset="0"/>
                        </a:rPr>
                        <a:t>15.000м2</a:t>
                      </a:r>
                      <a:endParaRPr lang="bg-B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bg-BG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16.000м2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 pitchFamily="18" charset="0"/>
                          <a:cs typeface="Times New Roman" pitchFamily="18" charset="0"/>
                        </a:rPr>
                        <a:t>Цялостно</a:t>
                      </a:r>
                      <a:r>
                        <a:rPr lang="bg-BG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bg-BG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преасфалтиране</a:t>
                      </a:r>
                      <a:endParaRPr lang="bg-B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bg-BG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3955м</a:t>
                      </a:r>
                      <a:r>
                        <a:rPr kumimoji="0" lang="bg-BG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bg-BG" sz="2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= 4км</a:t>
                      </a:r>
                    </a:p>
                    <a:p>
                      <a:r>
                        <a:rPr kumimoji="0" lang="bg-BG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улици</a:t>
                      </a:r>
                      <a:endParaRPr lang="bg-BG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9710м</a:t>
                      </a:r>
                      <a:r>
                        <a:rPr lang="bg-BG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= </a:t>
                      </a:r>
                      <a:r>
                        <a:rPr lang="bg-BG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10км</a:t>
                      </a:r>
                    </a:p>
                    <a:p>
                      <a:r>
                        <a:rPr lang="bg-BG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35 улици</a:t>
                      </a:r>
                      <a:endParaRPr lang="bg-BG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81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9552" y="-15542"/>
            <a:ext cx="8229600" cy="1399032"/>
          </a:xfrm>
        </p:spPr>
        <p:txBody>
          <a:bodyPr>
            <a:normAutofit/>
          </a:bodyPr>
          <a:lstStyle/>
          <a:p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Цялостно </a:t>
            </a:r>
            <a:r>
              <a:rPr lang="bg-BG" b="1" dirty="0" err="1" smtClean="0">
                <a:latin typeface="Times New Roman" pitchFamily="18" charset="0"/>
                <a:cs typeface="Times New Roman" pitchFamily="18" charset="0"/>
              </a:rPr>
              <a:t>преасфалтиране</a:t>
            </a:r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  на пътна мрежа през 2024г</a:t>
            </a:r>
            <a:r>
              <a:rPr lang="bg-BG" dirty="0" smtClean="0"/>
              <a:t>.</a:t>
            </a:r>
            <a:endParaRPr lang="bg-BG" dirty="0"/>
          </a:p>
        </p:txBody>
      </p:sp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9114720"/>
              </p:ext>
            </p:extLst>
          </p:nvPr>
        </p:nvGraphicFramePr>
        <p:xfrm>
          <a:off x="1068264" y="1792200"/>
          <a:ext cx="2927672" cy="2944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35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40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0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Райово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340м.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3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Поповяне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135м.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3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Говедарци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540м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3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Мала Църква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730м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3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Маджаре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280м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3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Доспей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300м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3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Горни Окол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60м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43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Белчин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200м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43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Радуил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210м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43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Злокучене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350м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43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Драгушиново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140м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43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Продановци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80м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43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Долни Окол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70м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43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Ярлово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170м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655134"/>
              </p:ext>
            </p:extLst>
          </p:nvPr>
        </p:nvGraphicFramePr>
        <p:xfrm>
          <a:off x="1068264" y="4766053"/>
          <a:ext cx="2952328" cy="1463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61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9530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С. Клисура</a:t>
                      </a:r>
                      <a:endParaRPr lang="bg-BG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195м</a:t>
                      </a:r>
                      <a:endParaRPr lang="bg-BG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530">
                <a:tc>
                  <a:txBody>
                    <a:bodyPr/>
                    <a:lstStyle/>
                    <a:p>
                      <a:r>
                        <a:rPr lang="bg-BG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Ковачевци</a:t>
                      </a:r>
                      <a:endParaRPr lang="bg-BG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320м</a:t>
                      </a:r>
                      <a:endParaRPr lang="bg-BG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9530">
                <a:tc>
                  <a:txBody>
                    <a:bodyPr/>
                    <a:lstStyle/>
                    <a:p>
                      <a:r>
                        <a:rPr lang="bg-BG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Ярлово</a:t>
                      </a:r>
                      <a:endParaRPr lang="bg-BG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210м</a:t>
                      </a:r>
                      <a:endParaRPr lang="bg-BG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9530">
                <a:tc>
                  <a:txBody>
                    <a:bodyPr/>
                    <a:lstStyle/>
                    <a:p>
                      <a:r>
                        <a:rPr lang="bg-BG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Алино</a:t>
                      </a:r>
                      <a:endParaRPr lang="bg-BG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245м</a:t>
                      </a:r>
                      <a:endParaRPr lang="bg-BG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884">
                <a:tc>
                  <a:txBody>
                    <a:bodyPr/>
                    <a:lstStyle/>
                    <a:p>
                      <a:r>
                        <a:rPr lang="bg-BG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Драгушиново</a:t>
                      </a:r>
                      <a:endParaRPr lang="bg-BG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150м</a:t>
                      </a:r>
                      <a:endParaRPr lang="bg-BG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098967"/>
              </p:ext>
            </p:extLst>
          </p:nvPr>
        </p:nvGraphicFramePr>
        <p:xfrm>
          <a:off x="4788024" y="2924944"/>
          <a:ext cx="2952328" cy="2707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5924">
                  <a:extLst>
                    <a:ext uri="{9D8B030D-6E8A-4147-A177-3AD203B41FA5}">
                      <a16:colId xmlns="" xmlns:a16="http://schemas.microsoft.com/office/drawing/2014/main" val="2430646915"/>
                    </a:ext>
                  </a:extLst>
                </a:gridCol>
                <a:gridCol w="1476404">
                  <a:extLst>
                    <a:ext uri="{9D8B030D-6E8A-4147-A177-3AD203B41FA5}">
                      <a16:colId xmlns="" xmlns:a16="http://schemas.microsoft.com/office/drawing/2014/main" val="860454016"/>
                    </a:ext>
                  </a:extLst>
                </a:gridCol>
              </a:tblGrid>
              <a:tr h="2256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Житна Чаршия 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360м + тротоари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471223363"/>
                  </a:ext>
                </a:extLst>
              </a:tr>
              <a:tr h="451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Христо Смирненски 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460м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3127740958"/>
                  </a:ext>
                </a:extLst>
              </a:tr>
              <a:tr h="2256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Търговска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470м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3248508698"/>
                  </a:ext>
                </a:extLst>
              </a:tr>
              <a:tr h="451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Георги Бенковски 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110м +тротоари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171609426"/>
                  </a:ext>
                </a:extLst>
              </a:tr>
              <a:tr h="451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 от Ул. Княз Дондуков 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м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2663774992"/>
                  </a:ext>
                </a:extLst>
              </a:tr>
              <a:tr h="451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Христо Максимов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920м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2059312289"/>
                  </a:ext>
                </a:extLst>
              </a:tr>
              <a:tr h="451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Георги Раковски 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260м + тротоари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3380548338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638424"/>
              </p:ext>
            </p:extLst>
          </p:nvPr>
        </p:nvGraphicFramePr>
        <p:xfrm>
          <a:off x="4777665" y="5632559"/>
          <a:ext cx="2962687" cy="2943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1103">
                  <a:extLst>
                    <a:ext uri="{9D8B030D-6E8A-4147-A177-3AD203B41FA5}">
                      <a16:colId xmlns="" xmlns:a16="http://schemas.microsoft.com/office/drawing/2014/main" val="2209478063"/>
                    </a:ext>
                  </a:extLst>
                </a:gridCol>
                <a:gridCol w="1481584">
                  <a:extLst>
                    <a:ext uri="{9D8B030D-6E8A-4147-A177-3AD203B41FA5}">
                      <a16:colId xmlns="" xmlns:a16="http://schemas.microsoft.com/office/drawing/2014/main" val="598423750"/>
                    </a:ext>
                  </a:extLst>
                </a:gridCol>
              </a:tblGrid>
              <a:tr h="294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Иречек 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м + тротоари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31146939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558424"/>
              </p:ext>
            </p:extLst>
          </p:nvPr>
        </p:nvGraphicFramePr>
        <p:xfrm>
          <a:off x="4795172" y="2047380"/>
          <a:ext cx="2927672" cy="210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3598">
                  <a:extLst>
                    <a:ext uri="{9D8B030D-6E8A-4147-A177-3AD203B41FA5}">
                      <a16:colId xmlns="" xmlns:a16="http://schemas.microsoft.com/office/drawing/2014/main" val="703185231"/>
                    </a:ext>
                  </a:extLst>
                </a:gridCol>
                <a:gridCol w="1464074">
                  <a:extLst>
                    <a:ext uri="{9D8B030D-6E8A-4147-A177-3AD203B41FA5}">
                      <a16:colId xmlns="" xmlns:a16="http://schemas.microsoft.com/office/drawing/2014/main" val="1249309190"/>
                    </a:ext>
                  </a:extLst>
                </a:gridCol>
              </a:tblGrid>
              <a:tr h="143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К.к</a:t>
                      </a: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Боровец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2000м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116" marR="51116" marT="0" marB="0"/>
                </a:tc>
                <a:extLst>
                  <a:ext uri="{0D108BD9-81ED-4DB2-BD59-A6C34878D82A}">
                    <a16:rowId xmlns="" xmlns:a16="http://schemas.microsoft.com/office/drawing/2014/main" val="2757496087"/>
                  </a:ext>
                </a:extLst>
              </a:tr>
            </a:tbl>
          </a:graphicData>
        </a:graphic>
      </p:graphicFrame>
      <p:sp>
        <p:nvSpPr>
          <p:cNvPr id="8" name="Текстово поле 7"/>
          <p:cNvSpPr txBox="1"/>
          <p:nvPr/>
        </p:nvSpPr>
        <p:spPr>
          <a:xfrm>
            <a:off x="5796136" y="2630578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Самоков</a:t>
            </a:r>
            <a:endParaRPr lang="bg-BG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2123728" y="1455089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села</a:t>
            </a:r>
            <a:endParaRPr lang="bg-BG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15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Инвестиции в пътната инфраструктура</a:t>
            </a:r>
            <a:br>
              <a:rPr lang="bg-BG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ул. ,,Житна чаршия“</a:t>
            </a:r>
            <a:endParaRPr lang="bg-BG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4976858" cy="2799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70805"/>
            <a:ext cx="4968552" cy="285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36" y="1136597"/>
            <a:ext cx="381655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38" y="3998218"/>
            <a:ext cx="3755358" cy="285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97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Живост">
  <a:themeElements>
    <a:clrScheme name="Открито място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Живост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Живост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1129</TotalTime>
  <Words>1914</Words>
  <Application>Microsoft Office PowerPoint</Application>
  <PresentationFormat>Презентация на цял екран (4:3)</PresentationFormat>
  <Paragraphs>236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27</vt:i4>
      </vt:variant>
    </vt:vector>
  </HeadingPairs>
  <TitlesOfParts>
    <vt:vector size="28" baseType="lpstr">
      <vt:lpstr>Живост</vt:lpstr>
      <vt:lpstr>ГОДИШЕН ОТЧЕТ НА КМЕТА НА ОБЩИНА САМОКОВ инж. Ангел Джоргов   </vt:lpstr>
      <vt:lpstr>ГОДИШЕН ОТЧЕТ НА КМЕТА НА ОБЩИНА САМОКОВ</vt:lpstr>
      <vt:lpstr>ОБЩИНА САМОКОВ</vt:lpstr>
      <vt:lpstr>Връзка между гражданите и администрацията</vt:lpstr>
      <vt:lpstr>ИНВЕСТИЦИИ в пътната инфрастриктура и ВиК сектора </vt:lpstr>
      <vt:lpstr>ВиК и пътна инфраструктура </vt:lpstr>
      <vt:lpstr>ИНВЕСТИЦИИ В ПЪТНА ИНФРАСТРУКТУРА: </vt:lpstr>
      <vt:lpstr>Цялостно преасфалтиране  на пътна мрежа през 2024г.</vt:lpstr>
      <vt:lpstr>Инвестиции в пътната инфраструктура ул. ,,Житна чаршия“</vt:lpstr>
      <vt:lpstr>Презентация на PowerPoint</vt:lpstr>
      <vt:lpstr>Ул. ,,Търговска“,   </vt:lpstr>
      <vt:lpstr>ИНВЕСТИЦИИ В ГРАДСКАТА СРЕДА и ТРАНСПОРТНАТА СВЪРЗАНОСТ  </vt:lpstr>
      <vt:lpstr>ИНВЕСТИЦИИ В ГРАДСКАТА СРЕДА БЛАГОУСТРОЙСТВЕНИ ДЕЙНОСТИ </vt:lpstr>
      <vt:lpstr>Презентация на PowerPoint</vt:lpstr>
      <vt:lpstr>Инвестиции в образованието и спорта </vt:lpstr>
      <vt:lpstr>Инвестиции в образованието и спорта </vt:lpstr>
      <vt:lpstr>Старт на ремонтните дейности на лекоатлетическата писта</vt:lpstr>
      <vt:lpstr>ИНВЕСТИЦИИ В ДЕТСКИ И СПОРТНИ ПЛОЩАДКИ  </vt:lpstr>
      <vt:lpstr>Презентация на PowerPoint</vt:lpstr>
      <vt:lpstr>СОЦИАЛНИ ПОЛИТИКИ И ИНВЕСТИЦИИ В СОЦИАЛНИТЕ УСЛУГИ</vt:lpstr>
      <vt:lpstr>Инвестиции в здравеопазването</vt:lpstr>
      <vt:lpstr>Инвестиции в сигурността и превенцията</vt:lpstr>
      <vt:lpstr>Презентация на PowerPoint</vt:lpstr>
      <vt:lpstr>Инвестиции в културата</vt:lpstr>
      <vt:lpstr> Спечелени проекти по ПУДООС  ( Предприятието за управление на дейности по опазване на околната среда)  Обща стойност: 95.000лв  </vt:lpstr>
      <vt:lpstr>ЕКОЛОГИЯ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ГОДИШЕН ОТЧЕТ НА КМЕТА НА ОБЩИНА САМОКОВ</dc:title>
  <dc:creator>OIK</dc:creator>
  <cp:lastModifiedBy>OIK</cp:lastModifiedBy>
  <cp:revision>167</cp:revision>
  <cp:lastPrinted>2024-11-13T07:11:49Z</cp:lastPrinted>
  <dcterms:created xsi:type="dcterms:W3CDTF">2024-11-09T22:01:06Z</dcterms:created>
  <dcterms:modified xsi:type="dcterms:W3CDTF">2024-11-13T08:03:25Z</dcterms:modified>
</cp:coreProperties>
</file>