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sldIdLst>
    <p:sldId id="256" r:id="rId2"/>
    <p:sldId id="296" r:id="rId3"/>
    <p:sldId id="257" r:id="rId4"/>
    <p:sldId id="258" r:id="rId5"/>
    <p:sldId id="259" r:id="rId6"/>
    <p:sldId id="260" r:id="rId7"/>
    <p:sldId id="268" r:id="rId8"/>
    <p:sldId id="297" r:id="rId9"/>
    <p:sldId id="298" r:id="rId10"/>
    <p:sldId id="299" r:id="rId11"/>
    <p:sldId id="300" r:id="rId12"/>
    <p:sldId id="264" r:id="rId13"/>
  </p:sldIdLst>
  <p:sldSz cx="12192000" cy="6858000"/>
  <p:notesSz cx="6797675" cy="992822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3C6F-4A2E-4520-8C0B-C5ED91958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E8DE0-2900-4570-8DA7-C83622FFF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B0BF9-D1BE-4FA7-BDBA-F1BC83C41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255A3-2AFD-433F-B2C9-CA2472889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A762B-A37D-4835-94A0-173EB1131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39967-4D3B-4E82-AB98-7D14A11A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49738-B860-4392-852A-F539E4CA8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BF3BC-52A9-4BAF-BF69-744520F2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7EE93-3642-439A-B478-7F4A5105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6CEF8-8DB1-43FC-99FD-0D9A3EA22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1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EE13-1389-4051-961D-9917C7CD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247B7-8BF6-4376-9639-C8869865B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9D636-791F-4CD9-98E8-8C2C40D6D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452D4-7D31-4BE2-9477-686FED045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36E3A-9E9A-4083-B27D-A3CD792D9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8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EC7EB-4315-48AE-A41C-4628400B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1305C-850C-4A18-BA34-AB9FC8A55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2032C-CA5C-45E5-8DA8-2818C3E98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1F4D2-8569-409F-88AF-100842C12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09901-6FDF-43EA-928B-7277DA3D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DA996A-6524-4348-B51C-332FF4D7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06DDC-3794-4F22-B3C0-C83203B5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B90CC-6B70-4685-8A3C-F2F57122E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AE061-D71F-47B7-8D9E-7C8E9BA9C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A573E-B49E-44BA-B69E-57DFA991A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92D257-C8D1-4A73-B460-3D81BC9DA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1488B3-5047-4079-8F46-B70080F5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FA0FB4-7A18-4976-9A29-CBAB9B56D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ECFF35-812B-4651-AAEB-F6D9DAFB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1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F5D1-B037-48F9-B0E6-580EB375F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5FDF0-8B73-4723-8F9D-948CE79F6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563974-CC6B-4DD3-A43E-9BC252CD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0B0AB-505C-4124-B521-E83A22BD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0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BD3C25-59D2-4864-AABF-95C324A7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C1800C-1346-42F1-9859-3D069FD4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69EBF-4520-45C9-81DF-0A52D15B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9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34337-5C78-48C5-9AC3-0E8AD77A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8DBD0-317B-4B99-8D47-48679940C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7D47B-DF3A-4EA8-8DF1-5A51E32E9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6DFFC8-3942-45EA-B02C-1F2B178A5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2C65-6981-48C2-B3E7-F42EFA0B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84CDB-7D98-4A45-B6DB-6F0AECD6F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2CD78-0667-4C9E-9236-9AEEF767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1572A5-239C-4480-995A-4A1D68A52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544BC-B28C-40BA-B4AF-C039651F2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CB1DF-D3DF-45EC-895A-258897CBA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D7BA4-D64A-4770-82A5-F190C11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80463-0111-4702-A99F-2433272A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3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3311-F6DE-4C74-A281-DB38C0D54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F21A91-179E-4FB7-A61B-74A1E7112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BA10D-7542-4BA6-91A3-20494A4F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87565-3C33-4F26-B977-8550AB6F8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DA2-D6F8-4C7A-A266-ED320224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1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C6B2E3-E08D-4E16-B5DA-39AB670D6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B7C16-BD0E-458B-BD35-671DBEE1D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62879-773F-4C77-9370-10BFD459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D67B-E2A3-4CF5-A2A5-08EBE7D6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27766-39A2-4FCD-B917-83B3FC9E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7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4C6A3-9288-4381-BB63-F8C95B5E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AFD22-0FAC-4A68-B167-D41665C7A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E3072-C8E5-4EBC-8436-F30798D501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AEF05-02D1-4272-89DC-2F508A602D8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3DCD0-81C4-4D0A-A7E8-532A7F704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1998A-BD29-447B-816C-0EAE12EBC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61A57-0E91-401D-A91A-A934DFB96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11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1235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kumimoji="0" lang="bg-BG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bg-BG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9589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bg-BG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kumimoji="0" lang="bg-BG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2636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42950" y="1549735"/>
            <a:ext cx="11094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ЗАКЛЮЧИТЕЛНА ПРЕСКОНФЕРЕНЦИЯ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6000" y="2383138"/>
            <a:ext cx="103835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 №BG-RRP-4.023-1266-C01 „Устойчиво енергийно обновяване чрез внедряване на мерки за енергийна ефективност в Многофамилна жилищна сграда СС „Блок No.7, кв.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</a:t>
            </a: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Договор № BG-RRP-4.023-1236-C01 „Устойчиво енергийно обновяване чрез внедряване на мерки за енергийна ефективност в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No.9, кв.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Договор № BG-RRP-4.023-2800-C01 „Устойчиво енергийно обновяване чрез внедряване на мерки за енергийна ефективност в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No.27, кв.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Договор №BG-RRP-4.023-1223-C01 „Устойчиво енергийно обновяване чрез внедряване на мерки за енергийна ефективност в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No.28, кв.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  <a:p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Договор № BG-RRP-4.023-1910-C01 „Устойчиво енергийно обновяване чрез внедряване на мерки за енергийна ефективност в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No.29, кв.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443" y="308780"/>
            <a:ext cx="9250237" cy="76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0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090" y="123848"/>
            <a:ext cx="7417075" cy="634039"/>
          </a:xfrm>
          <a:prstGeom prst="rect">
            <a:avLst/>
          </a:prstGeom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780177"/>
            <a:ext cx="8596668" cy="5261186"/>
          </a:xfrm>
        </p:spPr>
        <p:txBody>
          <a:bodyPr>
            <a:normAutofit/>
          </a:bodyPr>
          <a:lstStyle/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Договор № BG-RRP-4.023-2174-C01 „Устойчиво енергийно обновяване чрез внедряване на мерки за енергийна ефективност в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No.30, кв.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Договор № BG-RRP-4.023-2515-C01 „Устойчиво енергийно обновяване чрез внедряване на мерки за енергийна ефективност в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No.37, кв.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Договор №BG-RRP-4.023-1672-C01 „Устойчиво енергийно обновяване чрез внедряване на мерки за енергийна ефективност в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No.38, кв.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Самоков“ 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	Договор №BG-RRP-4.023-1590-C01 „Устойчиво енергийно обновяване чрез внедряване на мерки за енергийна ефективност в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„БЛОК ВАСИЛ ЛЕВСКИ - Гр. Самоков“ 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	Договор № BG-RRP-4.023-2601-C01 „Устойчиво енергийно обновяване чрез внедряване на мерки за енергийна ефективност в </a:t>
            </a:r>
            <a:r>
              <a:rPr lang="bg-BG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жилищна сграда СС „Ж.К. АЛБЕНА - гр. Самоков“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	Договор № BG-RRP-4.023-1124-C01 „Устойчиво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мерки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 „Блок No.2, кв.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	Договор № BG-RRP-4.023-1597-C01 „Устойчиво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мерки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 „Блок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34, кв.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	Договор №BG-RRP-4.023-2674-C01 „Устойчиво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мерки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 „Блок No.35, кв.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	Договор №BG-RRP-4.023-1235-C01 „Устойчиво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внедряване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мерки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 „Блок No.12, кв.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</a:p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Договор №BG-RRP-4.023-1235-C01 „Устойчиво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внедряване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мерки за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сграда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Самоков-</a:t>
            </a:r>
            <a:r>
              <a:rPr lang="bg-BG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Самоково</a:t>
            </a:r>
            <a:r>
              <a:rPr lang="bg-BG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39“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Самоков</a:t>
            </a:r>
            <a:endParaRPr lang="bg-BG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9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09164" y="2184400"/>
            <a:ext cx="9867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</a:t>
            </a:r>
            <a:r>
              <a:rPr lang="en-US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</a:t>
            </a:r>
            <a:r>
              <a:rPr lang="en-US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bg-BG" altLang="en-US" sz="16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ите</a:t>
            </a:r>
            <a:r>
              <a:rPr lang="bg-BG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13 431 419,75 </a:t>
            </a:r>
            <a:r>
              <a:rPr lang="bg-BG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</a:t>
            </a:r>
            <a:endParaRPr lang="bg-BG" altLang="en-U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bg-BG" altLang="en-U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на безвъзмездната финансова помощ: </a:t>
            </a:r>
            <a:r>
              <a:rPr lang="bg-BG" altLang="en-U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13 392 227,00 евро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-184666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94" y="277077"/>
            <a:ext cx="7628965" cy="726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C8B11B-9460-4F97-BCFD-8184759A9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035" y="3131938"/>
            <a:ext cx="5288729" cy="336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43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99659" y="1270820"/>
            <a:ext cx="47308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Проектите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насочени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към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 на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g-BG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многофамилни жилищни сгради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като чрез изпълнение на мерки за енергийна ефективност се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целеше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по-добри условия на живот за гражданите в многофамилните жилищни сгради, топлинен комфорт и по-високо качество на жизнената среда.</a:t>
            </a:r>
          </a:p>
          <a:p>
            <a:pPr algn="just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Жилищните сгради, в които бяха реализирани дейностите и предвидения основен пакет мерки за подобряване на енергийната ефективност, са както следва: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184665"/>
              </p:ext>
            </p:extLst>
          </p:nvPr>
        </p:nvGraphicFramePr>
        <p:xfrm>
          <a:off x="6290309" y="1376814"/>
          <a:ext cx="3608700" cy="421407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608700">
                  <a:extLst>
                    <a:ext uri="{9D8B030D-6E8A-4147-A177-3AD203B41FA5}">
                      <a16:colId xmlns:a16="http://schemas.microsoft.com/office/drawing/2014/main" val="2100536902"/>
                    </a:ext>
                  </a:extLst>
                </a:gridCol>
              </a:tblGrid>
              <a:tr h="8145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</a:rPr>
                        <a:t>Обект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 anchor="ctr"/>
                </a:tc>
                <a:extLst>
                  <a:ext uri="{0D108BD9-81ED-4DB2-BD59-A6C34878D82A}">
                    <a16:rowId xmlns:a16="http://schemas.microsoft.com/office/drawing/2014/main" val="1179460982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No.7,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3492949214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No.9,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197162050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No.27,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4270131602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No.28,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3636123421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No.29,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3538234231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No.30,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1151379248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No.37,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2971171564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No.38,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746431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ВАСИЛ ЛЕВСКИ -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2082869927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Ж.К. АЛБЕНА - гр. 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1677184183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No.2,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647009446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34,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1616833152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No.35,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913405230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 No.12, кв.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Гр. </a:t>
                      </a:r>
                      <a:r>
                        <a:rPr lang="ru-RU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2901028717"/>
                  </a:ext>
                </a:extLst>
              </a:tr>
              <a:tr h="226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Блок</a:t>
                      </a:r>
                      <a:r>
                        <a:rPr lang="bg-BG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No.39,</a:t>
                      </a:r>
                      <a:r>
                        <a:rPr lang="bg-BG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кв. </a:t>
                      </a:r>
                      <a:r>
                        <a:rPr lang="bg-BG" sz="1000" baseline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Самоково</a:t>
                      </a:r>
                      <a:r>
                        <a:rPr lang="en-US" sz="1000" baseline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гр. Самоков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84" marR="63284" marT="0" marB="0"/>
                </a:tc>
                <a:extLst>
                  <a:ext uri="{0D108BD9-81ED-4DB2-BD59-A6C34878D82A}">
                    <a16:rowId xmlns:a16="http://schemas.microsoft.com/office/drawing/2014/main" val="501059436"/>
                  </a:ext>
                </a:extLst>
              </a:tr>
            </a:tbl>
          </a:graphicData>
        </a:graphic>
      </p:graphicFrame>
      <p:pic>
        <p:nvPicPr>
          <p:cNvPr id="8" name="Картина 1">
            <a:extLst>
              <a:ext uri="{FF2B5EF4-FFF2-40B4-BE49-F238E27FC236}">
                <a16:creationId xmlns:a16="http://schemas.microsoft.com/office/drawing/2014/main" id="{FAFB35AB-9230-4848-833E-51095EC6B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94" y="277077"/>
            <a:ext cx="7628965" cy="72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3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9040" y="1401103"/>
            <a:ext cx="101625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Изпълнението на мерки за енергийна ефективност в многофамилни жилищни сгради допринесе за: </a:t>
            </a:r>
          </a:p>
          <a:p>
            <a:pPr algn="just"/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РЗП</a:t>
            </a: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понижаване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потреблението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първична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енергия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намалени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емисии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парникови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газове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спестяванията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първична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енергия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"В"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енергопотребление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-принос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целите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Дългосрочната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стратегия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подпомагане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обновяването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Национален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сграден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от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нежилищни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сгради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2050 г. -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2030 г.</a:t>
            </a: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качество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въздуха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условия за живот и микроклимат</a:t>
            </a: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експлоатационните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удължаване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жизнения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цикъл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сградата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105" y="326836"/>
            <a:ext cx="673056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9040" y="1401103"/>
            <a:ext cx="101625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Дейностите, които бяха изпълнени по проекта, са:</a:t>
            </a:r>
          </a:p>
          <a:p>
            <a:pPr algn="just"/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енергийно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обследване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сградите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Инженеринг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СМР 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надзор;</a:t>
            </a:r>
          </a:p>
          <a:p>
            <a:pPr marL="342900" indent="-342900" algn="just">
              <a:buFontTx/>
              <a:buChar char="-"/>
            </a:pP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Строителен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 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съответствието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независима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оценка;</a:t>
            </a:r>
          </a:p>
          <a:p>
            <a:pPr marL="342900" indent="-342900" algn="just">
              <a:buFontTx/>
              <a:buChar char="-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управление и информация 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публичност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Tx/>
              <a:buChar char="-"/>
            </a:pP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041" y="435892"/>
            <a:ext cx="673056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97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046" y="326835"/>
            <a:ext cx="6730567" cy="634039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1" y="2763520"/>
            <a:ext cx="5330784" cy="344424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913" y="1320800"/>
            <a:ext cx="4853007" cy="37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0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16" y="348460"/>
            <a:ext cx="6730567" cy="63403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080" y="2936240"/>
            <a:ext cx="4964853" cy="372364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08215" y="1991503"/>
            <a:ext cx="5247640" cy="393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14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716" y="582140"/>
            <a:ext cx="6730567" cy="63403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66" y="2600959"/>
            <a:ext cx="5418025" cy="406351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772" y="1584960"/>
            <a:ext cx="5484707" cy="35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2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992779F3-5839-44F8-AD56-57E718D49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963" y="474564"/>
            <a:ext cx="6730567" cy="63403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56510"/>
            <a:ext cx="4785360" cy="358902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7329" y="1828800"/>
            <a:ext cx="4226560" cy="316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7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5BE6E3E-8FB2-4D35-8FC0-43DC290CC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210" y="420775"/>
            <a:ext cx="6730567" cy="6340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6A7D65-B385-4EA6-980E-AA2CE20F5B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260" y="3749040"/>
            <a:ext cx="3584246" cy="268818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30" y="1633933"/>
            <a:ext cx="4012250" cy="300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2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76018" y="1343500"/>
            <a:ext cx="99745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  <a:endParaRPr lang="bg-BG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http://konovastyle.com/wp-content/uploads/2012/08/foot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530" y="2655026"/>
            <a:ext cx="2575560" cy="233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775" y="603672"/>
            <a:ext cx="673056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50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434</Words>
  <Application>Microsoft Office PowerPoint</Application>
  <PresentationFormat>Широк екран</PresentationFormat>
  <Paragraphs>59</Paragraphs>
  <Slides>12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teodora</cp:lastModifiedBy>
  <cp:revision>110</cp:revision>
  <cp:lastPrinted>2026-08-20T07:30:53Z</cp:lastPrinted>
  <dcterms:created xsi:type="dcterms:W3CDTF">2018-01-15T12:05:09Z</dcterms:created>
  <dcterms:modified xsi:type="dcterms:W3CDTF">2026-08-20T07:32:23Z</dcterms:modified>
</cp:coreProperties>
</file>